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9" r:id="rId1"/>
  </p:sldMasterIdLst>
  <p:notesMasterIdLst>
    <p:notesMasterId r:id="rId23"/>
  </p:notesMasterIdLst>
  <p:sldIdLst>
    <p:sldId id="335" r:id="rId2"/>
    <p:sldId id="336" r:id="rId3"/>
    <p:sldId id="337" r:id="rId4"/>
    <p:sldId id="338" r:id="rId5"/>
    <p:sldId id="339" r:id="rId6"/>
    <p:sldId id="340" r:id="rId7"/>
    <p:sldId id="341" r:id="rId8"/>
    <p:sldId id="342" r:id="rId9"/>
    <p:sldId id="343" r:id="rId10"/>
    <p:sldId id="345" r:id="rId11"/>
    <p:sldId id="344" r:id="rId12"/>
    <p:sldId id="347" r:id="rId13"/>
    <p:sldId id="346" r:id="rId14"/>
    <p:sldId id="297" r:id="rId15"/>
    <p:sldId id="324" r:id="rId16"/>
    <p:sldId id="348" r:id="rId17"/>
    <p:sldId id="349" r:id="rId18"/>
    <p:sldId id="350" r:id="rId19"/>
    <p:sldId id="351" r:id="rId20"/>
    <p:sldId id="352" r:id="rId21"/>
    <p:sldId id="35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108" d="100"/>
          <a:sy n="108" d="100"/>
        </p:scale>
        <p:origin x="1704" y="120"/>
      </p:cViewPr>
      <p:guideLst>
        <p:guide orient="horz" pos="2160"/>
        <p:guide pos="2880"/>
      </p:guideLst>
    </p:cSldViewPr>
  </p:slideViewPr>
  <p:outlineViewPr>
    <p:cViewPr varScale="1">
      <p:scale>
        <a:sx n="50" d="100"/>
        <a:sy n="50" d="100"/>
      </p:scale>
      <p:origin x="6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341033069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2226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03692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0537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4731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1ABB586-17E5-41F5-84A9-0084737A2B07}" type="slidenum">
              <a:rPr lang="en-US" altLang="en-US" smtClean="0"/>
              <a:pPr/>
              <a:t>‹#›</a:t>
            </a:fld>
            <a:endParaRPr lang="en-US" altLang="en-US"/>
          </a:p>
        </p:txBody>
      </p:sp>
    </p:spTree>
    <p:extLst>
      <p:ext uri="{BB962C8B-B14F-4D97-AF65-F5344CB8AC3E}">
        <p14:creationId xmlns:p14="http://schemas.microsoft.com/office/powerpoint/2010/main" val="358924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165849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3943294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02741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1178735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02945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903278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82DCC11-CDCC-4787-B448-8D166C9084D8}" type="slidenum">
              <a:rPr lang="en-US" altLang="en-US" smtClean="0"/>
              <a:pPr/>
              <a:t>‹#›</a:t>
            </a:fld>
            <a:endParaRPr lang="en-US" altLang="en-US"/>
          </a:p>
        </p:txBody>
      </p:sp>
    </p:spTree>
    <p:extLst>
      <p:ext uri="{BB962C8B-B14F-4D97-AF65-F5344CB8AC3E}">
        <p14:creationId xmlns:p14="http://schemas.microsoft.com/office/powerpoint/2010/main" val="3323041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D4C892A-A826-4243-9F2A-C35115421F89}" type="slidenum">
              <a:rPr lang="en-US" altLang="en-US" smtClean="0"/>
              <a:pPr/>
              <a:t>‹#›</a:t>
            </a:fld>
            <a:endParaRPr lang="en-US" altLang="en-US"/>
          </a:p>
        </p:txBody>
      </p:sp>
    </p:spTree>
    <p:extLst>
      <p:ext uri="{BB962C8B-B14F-4D97-AF65-F5344CB8AC3E}">
        <p14:creationId xmlns:p14="http://schemas.microsoft.com/office/powerpoint/2010/main" val="1349698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9BE884D-4A09-465A-8975-0740E078C0F2}" type="slidenum">
              <a:rPr lang="en-US" altLang="en-US" smtClean="0"/>
              <a:pPr/>
              <a:t>‹#›</a:t>
            </a:fld>
            <a:endParaRPr lang="en-US" altLang="en-US"/>
          </a:p>
        </p:txBody>
      </p:sp>
    </p:spTree>
    <p:extLst>
      <p:ext uri="{BB962C8B-B14F-4D97-AF65-F5344CB8AC3E}">
        <p14:creationId xmlns:p14="http://schemas.microsoft.com/office/powerpoint/2010/main" val="1932884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9E2F729-6BF8-444A-B696-4B4DA3C81654}" type="slidenum">
              <a:rPr lang="en-US" altLang="en-US" smtClean="0"/>
              <a:pPr/>
              <a:t>‹#›</a:t>
            </a:fld>
            <a:endParaRPr lang="en-US" altLang="en-US"/>
          </a:p>
        </p:txBody>
      </p:sp>
    </p:spTree>
    <p:extLst>
      <p:ext uri="{BB962C8B-B14F-4D97-AF65-F5344CB8AC3E}">
        <p14:creationId xmlns:p14="http://schemas.microsoft.com/office/powerpoint/2010/main" val="99234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245099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ED02FD5E-4CA9-4C9D-978D-96579153995A}" type="slidenum">
              <a:rPr lang="en-US" altLang="en-US" smtClean="0"/>
              <a:pPr/>
              <a:t>‹#›</a:t>
            </a:fld>
            <a:endParaRPr lang="en-US" altLang="en-US"/>
          </a:p>
        </p:txBody>
      </p:sp>
    </p:spTree>
    <p:extLst>
      <p:ext uri="{BB962C8B-B14F-4D97-AF65-F5344CB8AC3E}">
        <p14:creationId xmlns:p14="http://schemas.microsoft.com/office/powerpoint/2010/main" val="1197676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6562A11C-C825-43C9-9579-F6F28CA2A8C6}" type="slidenum">
              <a:rPr lang="en-US" altLang="en-US" smtClean="0"/>
              <a:pPr/>
              <a:t>‹#›</a:t>
            </a:fld>
            <a:endParaRPr lang="en-US" altLang="en-US"/>
          </a:p>
        </p:txBody>
      </p:sp>
    </p:spTree>
    <p:extLst>
      <p:ext uri="{BB962C8B-B14F-4D97-AF65-F5344CB8AC3E}">
        <p14:creationId xmlns:p14="http://schemas.microsoft.com/office/powerpoint/2010/main" val="235388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FF88DCB9-E492-4D8E-80A9-A2E4D07CCB6A}" type="slidenum">
              <a:rPr lang="en-US" altLang="en-US" smtClean="0"/>
              <a:pPr/>
              <a:t>‹#›</a:t>
            </a:fld>
            <a:endParaRPr lang="en-US" altLang="en-US"/>
          </a:p>
        </p:txBody>
      </p:sp>
    </p:spTree>
    <p:extLst>
      <p:ext uri="{BB962C8B-B14F-4D97-AF65-F5344CB8AC3E}">
        <p14:creationId xmlns:p14="http://schemas.microsoft.com/office/powerpoint/2010/main" val="3774349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955C60E-E3A1-44C5-9C5B-A69A1F6EAD65}" type="slidenum">
              <a:rPr lang="en-US" altLang="en-US" smtClean="0"/>
              <a:pPr/>
              <a:t>‹#›</a:t>
            </a:fld>
            <a:endParaRPr lang="en-US" altLang="en-US"/>
          </a:p>
        </p:txBody>
      </p:sp>
    </p:spTree>
    <p:extLst>
      <p:ext uri="{BB962C8B-B14F-4D97-AF65-F5344CB8AC3E}">
        <p14:creationId xmlns:p14="http://schemas.microsoft.com/office/powerpoint/2010/main" val="56092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390675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FE2FF"/>
        </a:soli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2138303040"/>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Lectio Divina </a:t>
            </a:r>
          </a:p>
        </p:txBody>
      </p:sp>
      <p:sp>
        <p:nvSpPr>
          <p:cNvPr id="3" name="Content Placeholder 2"/>
          <p:cNvSpPr>
            <a:spLocks noGrp="1"/>
          </p:cNvSpPr>
          <p:nvPr>
            <p:ph idx="1"/>
          </p:nvPr>
        </p:nvSpPr>
        <p:spPr>
          <a:xfrm>
            <a:off x="19974" y="457200"/>
            <a:ext cx="9124026" cy="6400800"/>
          </a:xfrm>
          <a:noFill/>
        </p:spPr>
        <p:txBody>
          <a:bodyPr anchor="t">
            <a:normAutofit/>
          </a:bodyPr>
          <a:lstStyle/>
          <a:p>
            <a:pPr marL="0" indent="0">
              <a:buNone/>
            </a:pPr>
            <a:r>
              <a:rPr lang="en-US" dirty="0">
                <a:latin typeface="Times New Roman" panose="02020603050405020304" pitchFamily="18" charset="0"/>
                <a:cs typeface="Times New Roman" panose="02020603050405020304" pitchFamily="18" charset="0"/>
              </a:rPr>
              <a:t>Lectio Divina (Latin for "Divine Reading") is a traditional monastic practice of scriptural reading, meditation and prayer intended to promote communion with God and to increase the knowledge of God's word. It does not treat scripture as texts to be studied, but as the living word.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forms of Divina are Visio Divina, </a:t>
            </a:r>
            <a:r>
              <a:rPr lang="en-US" dirty="0" err="1">
                <a:latin typeface="Times New Roman" panose="02020603050405020304" pitchFamily="18" charset="0"/>
                <a:cs typeface="Times New Roman" panose="02020603050405020304" pitchFamily="18" charset="0"/>
              </a:rPr>
              <a:t>Musica</a:t>
            </a:r>
            <a:r>
              <a:rPr lang="en-US" dirty="0">
                <a:latin typeface="Times New Roman" panose="02020603050405020304" pitchFamily="18" charset="0"/>
                <a:cs typeface="Times New Roman" panose="02020603050405020304" pitchFamily="18" charset="0"/>
              </a:rPr>
              <a:t> Divina, </a:t>
            </a:r>
            <a:r>
              <a:rPr lang="en-US" dirty="0" smtClean="0">
                <a:latin typeface="Times New Roman" panose="02020603050405020304" pitchFamily="18" charset="0"/>
                <a:cs typeface="Times New Roman" panose="02020603050405020304" pitchFamily="18" charset="0"/>
              </a:rPr>
              <a:t>Prayer Divina, and </a:t>
            </a:r>
            <a:r>
              <a:rPr lang="en-US" dirty="0">
                <a:latin typeface="Times New Roman" panose="02020603050405020304" pitchFamily="18" charset="0"/>
                <a:cs typeface="Times New Roman" panose="02020603050405020304" pitchFamily="18" charset="0"/>
              </a:rPr>
              <a:t>Walking Divina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231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Approach</a:t>
            </a:r>
          </a:p>
        </p:txBody>
      </p:sp>
      <p:sp>
        <p:nvSpPr>
          <p:cNvPr id="3" name="Content Placeholder 2"/>
          <p:cNvSpPr>
            <a:spLocks noGrp="1"/>
          </p:cNvSpPr>
          <p:nvPr>
            <p:ph idx="1"/>
          </p:nvPr>
        </p:nvSpPr>
        <p:spPr>
          <a:xfrm>
            <a:off x="19974" y="457200"/>
            <a:ext cx="9124026" cy="6400800"/>
          </a:xfrm>
          <a:noFill/>
        </p:spPr>
        <p:txBody>
          <a:bodyPr anchor="t">
            <a:noAutofit/>
          </a:bodyPr>
          <a:lstStyle/>
          <a:p>
            <a:pPr marL="0" indent="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first step is the reading of Scripture. In order to achieve a calm and tranquil state of mind, preparation before Lectio Divina is recommended. The biblical reference for preparation via stillness is</a:t>
            </a:r>
          </a:p>
          <a:p>
            <a:pPr marL="0" indent="0">
              <a:buNone/>
            </a:pPr>
            <a:endParaRPr lang="en-US" dirty="0">
              <a:latin typeface="Times New Roman" panose="02020603050405020304" pitchFamily="18" charset="0"/>
              <a:cs typeface="Times New Roman" panose="02020603050405020304" pitchFamily="18" charset="0"/>
            </a:endParaRPr>
          </a:p>
          <a:p>
            <a:pPr marL="0" indent="0" algn="ctr">
              <a:buNone/>
            </a:pPr>
            <a:r>
              <a:rPr lang="en-US" i="1" dirty="0">
                <a:latin typeface="Times New Roman" panose="02020603050405020304" pitchFamily="18" charset="0"/>
                <a:cs typeface="Times New Roman" panose="02020603050405020304" pitchFamily="18" charset="0"/>
              </a:rPr>
              <a:t>"Be still, and know that I am God</a:t>
            </a:r>
            <a:r>
              <a:rPr lang="en-US" i="1" dirty="0" smtClean="0">
                <a:latin typeface="Times New Roman" panose="02020603050405020304" pitchFamily="18" charset="0"/>
                <a:cs typeface="Times New Roman" panose="02020603050405020304" pitchFamily="18" charset="0"/>
              </a:rPr>
              <a:t>.“ Psalm </a:t>
            </a:r>
            <a:r>
              <a:rPr lang="en-US" i="1" dirty="0">
                <a:latin typeface="Times New Roman" panose="02020603050405020304" pitchFamily="18" charset="0"/>
                <a:cs typeface="Times New Roman" panose="02020603050405020304" pitchFamily="18" charset="0"/>
              </a:rPr>
              <a:t>46:10</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biblical basis for the preparation goes back to 1 Corinthians 2:9–10 which emphasizes the role of the Holy Spirit in revealing the Word of God. The preparatory step should open the mind to finding Christ in the passage being read.</a:t>
            </a:r>
          </a:p>
          <a:p>
            <a:pPr marL="0" indent="0">
              <a:buNone/>
            </a:pPr>
            <a:endParaRPr lang="en-US" dirty="0">
              <a:latin typeface="Times New Roman" panose="02020603050405020304" pitchFamily="18" charset="0"/>
              <a:cs typeface="Times New Roman" panose="02020603050405020304" pitchFamily="18" charset="0"/>
            </a:endParaRPr>
          </a:p>
          <a:p>
            <a:pPr marL="457200" lvl="1" indent="0" algn="ctr">
              <a:buNone/>
            </a:pPr>
            <a:r>
              <a:rPr lang="en-US" sz="2000" i="1" dirty="0">
                <a:latin typeface="Times New Roman" panose="02020603050405020304" pitchFamily="18" charset="0"/>
                <a:cs typeface="Times New Roman" panose="02020603050405020304" pitchFamily="18" charset="0"/>
              </a:rPr>
              <a:t>“these are the things God has revealed to us by his Spirit. The Spirit searches all things, even the deep things of God</a:t>
            </a:r>
            <a:r>
              <a:rPr lang="en-US" sz="2000" i="1" dirty="0" smtClean="0">
                <a:latin typeface="Times New Roman" panose="02020603050405020304" pitchFamily="18" charset="0"/>
                <a:cs typeface="Times New Roman" panose="02020603050405020304" pitchFamily="18" charset="0"/>
              </a:rPr>
              <a:t>” 1 </a:t>
            </a:r>
            <a:r>
              <a:rPr lang="en-US" sz="2000" i="1" dirty="0">
                <a:latin typeface="Times New Roman" panose="02020603050405020304" pitchFamily="18" charset="0"/>
                <a:cs typeface="Times New Roman" panose="02020603050405020304" pitchFamily="18" charset="0"/>
              </a:rPr>
              <a:t>Corinthians 2:9–10</a:t>
            </a:r>
            <a:endParaRPr lang="en-US" sz="2000" dirty="0">
              <a:latin typeface="Times New Roman" panose="02020603050405020304" pitchFamily="18" charset="0"/>
              <a:cs typeface="Times New Roman" panose="02020603050405020304" pitchFamily="18" charset="0"/>
            </a:endParaRPr>
          </a:p>
          <a:p>
            <a:pPr marL="457200" lvl="1" indent="0" algn="ctr">
              <a:buNone/>
            </a:pPr>
            <a:endParaRPr lang="en-US" sz="2000" dirty="0">
              <a:latin typeface="Times New Roman" panose="02020603050405020304" pitchFamily="18" charset="0"/>
              <a:cs typeface="Times New Roman" panose="02020603050405020304" pitchFamily="18" charset="0"/>
            </a:endParaRPr>
          </a:p>
          <a:p>
            <a:pPr marL="457200" lvl="1" indent="0" algn="ctr">
              <a:buNone/>
            </a:pPr>
            <a:r>
              <a:rPr lang="en-US" sz="2000" i="1" dirty="0">
                <a:latin typeface="Times New Roman" panose="02020603050405020304" pitchFamily="18" charset="0"/>
                <a:cs typeface="Times New Roman" panose="02020603050405020304" pitchFamily="18" charset="0"/>
              </a:rPr>
              <a:t>"in the midst of you </a:t>
            </a:r>
            <a:r>
              <a:rPr lang="en-US" sz="2000" i="1" dirty="0" err="1">
                <a:latin typeface="Times New Roman" panose="02020603050405020304" pitchFamily="18" charset="0"/>
                <a:cs typeface="Times New Roman" panose="02020603050405020304" pitchFamily="18" charset="0"/>
              </a:rPr>
              <a:t>standeth</a:t>
            </a:r>
            <a:r>
              <a:rPr lang="en-US" sz="2000" i="1" dirty="0">
                <a:latin typeface="Times New Roman" panose="02020603050405020304" pitchFamily="18" charset="0"/>
                <a:cs typeface="Times New Roman" panose="02020603050405020304" pitchFamily="18" charset="0"/>
              </a:rPr>
              <a:t> one whom ye know not</a:t>
            </a:r>
            <a:r>
              <a:rPr lang="en-US" sz="2000" i="1" dirty="0" smtClean="0">
                <a:latin typeface="Times New Roman" panose="02020603050405020304" pitchFamily="18" charset="0"/>
                <a:cs typeface="Times New Roman" panose="02020603050405020304" pitchFamily="18" charset="0"/>
              </a:rPr>
              <a:t>” John 1:26</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4952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Individual and/or Groups</a:t>
            </a:r>
          </a:p>
        </p:txBody>
      </p:sp>
      <p:sp>
        <p:nvSpPr>
          <p:cNvPr id="3" name="Content Placeholder 2"/>
          <p:cNvSpPr>
            <a:spLocks noGrp="1"/>
          </p:cNvSpPr>
          <p:nvPr>
            <p:ph idx="1"/>
          </p:nvPr>
        </p:nvSpPr>
        <p:spPr>
          <a:xfrm>
            <a:off x="19974" y="457200"/>
            <a:ext cx="9124026" cy="6400800"/>
          </a:xfrm>
          <a:noFill/>
        </p:spPr>
        <p:txBody>
          <a:bodyPr anchor="t">
            <a:noAutofit/>
          </a:bodyPr>
          <a:lstStyle/>
          <a:p>
            <a:pPr marL="0" indent="0">
              <a:buNone/>
            </a:pPr>
            <a:r>
              <a:rPr lang="en-US" dirty="0" smtClean="0">
                <a:latin typeface="Times New Roman" panose="02020603050405020304" pitchFamily="18" charset="0"/>
                <a:cs typeface="Times New Roman" panose="02020603050405020304" pitchFamily="18" charset="0"/>
              </a:rPr>
              <a:t>Divina </a:t>
            </a:r>
            <a:r>
              <a:rPr lang="en-US" dirty="0">
                <a:latin typeface="Times New Roman" panose="02020603050405020304" pitchFamily="18" charset="0"/>
                <a:cs typeface="Times New Roman" panose="02020603050405020304" pitchFamily="18" charset="0"/>
              </a:rPr>
              <a:t>can be done individually and/or in a group setting. Individual reflections are encouraged to be done several times during the week. Group settings allow the opportunity for the exchange of reflections.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An </a:t>
            </a:r>
            <a:r>
              <a:rPr lang="en-US" dirty="0" smtClean="0">
                <a:latin typeface="Times New Roman" panose="02020603050405020304" pitchFamily="18" charset="0"/>
                <a:cs typeface="Times New Roman" panose="02020603050405020304" pitchFamily="18" charset="0"/>
              </a:rPr>
              <a:t>excellent time for individual reflection, is prior to mass, taking time to center oneself.  This should not be the only time of reflection but a culmination of several reflections through the week.</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a group setting, the exchanges of reflections, provides an individual the opportunity to gain a different view point within their mediation. The size of the group depends upon the allotted time and ability for everyone to share their own reflections.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Group meeting can be held in person, phone conference, video conference, or electronic media.  Each media provides a different environment and experience for the participant. At different times a person may feel more comfortable with a different media.  The best option is to provide a media combination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487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8" y="-11097"/>
            <a:ext cx="9156577" cy="468297"/>
          </a:xfrm>
          <a:noFill/>
        </p:spPr>
        <p:txBody>
          <a:bodyPr>
            <a:norm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Group Setting</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57200"/>
            <a:ext cx="9144000" cy="6400800"/>
          </a:xfrm>
          <a:noFill/>
        </p:spPr>
        <p:txBody>
          <a:bodyPr anchor="t">
            <a:noAutofit/>
          </a:bodyPr>
          <a:lstStyle/>
          <a:p>
            <a:pPr marL="0" indent="0">
              <a:buNone/>
            </a:pPr>
            <a:r>
              <a:rPr lang="en-US" dirty="0" smtClean="0">
                <a:latin typeface="Times New Roman" panose="02020603050405020304" pitchFamily="18" charset="0"/>
                <a:cs typeface="Times New Roman" panose="02020603050405020304" pitchFamily="18" charset="0"/>
              </a:rPr>
              <a:t>Within </a:t>
            </a:r>
            <a:r>
              <a:rPr lang="en-US" dirty="0">
                <a:latin typeface="Times New Roman" panose="02020603050405020304" pitchFamily="18" charset="0"/>
                <a:cs typeface="Times New Roman" panose="02020603050405020304" pitchFamily="18" charset="0"/>
              </a:rPr>
              <a:t>a group setting, a leader should be selected to moderate the session to help the group stay on track and focused on the scripture passage. Group leaders should be selected prior to the meeting by either volunteering, nomination, round robin, etc. Leader rotation allows everyone an opportunity to lead and not over burden a particular individual.</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facilitator or up to four readers are selected from the group for the scripture passage. The facilitator moderates the readers and the group so that </a:t>
            </a:r>
            <a:r>
              <a:rPr lang="en-US" dirty="0" err="1">
                <a:latin typeface="Times New Roman" panose="02020603050405020304" pitchFamily="18" charset="0"/>
                <a:cs typeface="Times New Roman" panose="02020603050405020304" pitchFamily="18" charset="0"/>
              </a:rPr>
              <a:t>Lectio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Divina</a:t>
            </a:r>
            <a:r>
              <a:rPr lang="en-US" dirty="0">
                <a:latin typeface="Times New Roman" panose="02020603050405020304" pitchFamily="18" charset="0"/>
                <a:cs typeface="Times New Roman" panose="02020603050405020304" pitchFamily="18" charset="0"/>
              </a:rPr>
              <a:t> flows smoothly. Different readers allowing the group the opportunity to hear the scripture passage differently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394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69"/>
            <a:ext cx="9129204" cy="376931"/>
          </a:xfrm>
          <a:noFill/>
        </p:spPr>
        <p:txBody>
          <a:bodyPr>
            <a:no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Lectio Divina</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796" y="457200"/>
            <a:ext cx="9129204" cy="6400800"/>
          </a:xfrm>
          <a:noFill/>
        </p:spPr>
        <p:txBody>
          <a:bodyPr anchor="t">
            <a:norm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Lectio Divina is a reflective reading of Scripture leading to meditation on specific passages. This is a centuries-old practice of prayer which relies on the guidance of the Holy Spirit within the heart as the person praying reads a Scripture passage and pauses to seek out the deeper meaning that God wants to convey through his Word. “It is especially necessary that listening to the word of God should become a life-giving encounter in the ancient and ever valid tradition of </a:t>
            </a:r>
            <a:r>
              <a:rPr lang="en-US" dirty="0" err="1">
                <a:solidFill>
                  <a:schemeClr val="bg1"/>
                </a:solidFill>
                <a:latin typeface="Times New Roman" panose="02020603050405020304" pitchFamily="18" charset="0"/>
                <a:cs typeface="Times New Roman" panose="02020603050405020304" pitchFamily="18" charset="0"/>
              </a:rPr>
              <a:t>lectio</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divina</a:t>
            </a:r>
            <a:r>
              <a:rPr lang="en-US" dirty="0">
                <a:solidFill>
                  <a:schemeClr val="bg1"/>
                </a:solidFill>
                <a:latin typeface="Times New Roman" panose="02020603050405020304" pitchFamily="18" charset="0"/>
                <a:cs typeface="Times New Roman" panose="02020603050405020304" pitchFamily="18" charset="0"/>
              </a:rPr>
              <a:t>, which draws from the biblical text the living word, which questions, directs, and shapes our lives” (NMI, no. 39</a:t>
            </a:r>
            <a:r>
              <a:rPr lang="en-US" dirty="0" smtClean="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51756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8" y="-11097"/>
            <a:ext cx="9156577" cy="468297"/>
          </a:xfrm>
          <a:noFill/>
        </p:spPr>
        <p:txBody>
          <a:bodyPr>
            <a:norm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Lectio Divina</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57200"/>
            <a:ext cx="9144000" cy="6400800"/>
          </a:xfrm>
          <a:noFill/>
        </p:spPr>
        <p:txBody>
          <a:bodyPr anchor="t">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Read </a:t>
            </a:r>
            <a:r>
              <a:rPr lang="en-US" dirty="0">
                <a:solidFill>
                  <a:schemeClr val="bg1"/>
                </a:solidFill>
                <a:latin typeface="Times New Roman" panose="02020603050405020304" pitchFamily="18" charset="0"/>
                <a:cs typeface="Times New Roman" panose="02020603050405020304" pitchFamily="18" charset="0"/>
              </a:rPr>
              <a:t>the </a:t>
            </a:r>
            <a:r>
              <a:rPr lang="en-US" dirty="0" smtClean="0">
                <a:solidFill>
                  <a:schemeClr val="bg1"/>
                </a:solidFill>
                <a:latin typeface="Times New Roman" panose="02020603050405020304" pitchFamily="18" charset="0"/>
                <a:cs typeface="Times New Roman" panose="02020603050405020304" pitchFamily="18" charset="0"/>
              </a:rPr>
              <a:t>scripture </a:t>
            </a:r>
            <a:r>
              <a:rPr lang="en-US" dirty="0">
                <a:solidFill>
                  <a:schemeClr val="bg1"/>
                </a:solidFill>
                <a:latin typeface="Times New Roman" panose="02020603050405020304" pitchFamily="18" charset="0"/>
                <a:cs typeface="Times New Roman" panose="02020603050405020304" pitchFamily="18" charset="0"/>
              </a:rPr>
              <a:t>passage four times.</a:t>
            </a:r>
          </a:p>
          <a:p>
            <a:pPr marL="0" lvl="0" indent="0">
              <a:buNone/>
            </a:pPr>
            <a:endParaRPr lang="en-US" dirty="0" smtClean="0">
              <a:solidFill>
                <a:schemeClr val="bg1"/>
              </a:solidFill>
              <a:latin typeface="Times New Roman" panose="02020603050405020304" pitchFamily="18" charset="0"/>
              <a:cs typeface="Times New Roman" panose="02020603050405020304" pitchFamily="18" charset="0"/>
            </a:endParaRPr>
          </a:p>
          <a:p>
            <a:pPr lvl="0">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first reading, simple read the scripture and pause for a minute. </a:t>
            </a:r>
          </a:p>
          <a:p>
            <a:pPr marL="457200" lvl="1" indent="0">
              <a:buClrTx/>
              <a:buNone/>
            </a:pPr>
            <a:r>
              <a:rPr lang="en-US" sz="2000" dirty="0">
                <a:solidFill>
                  <a:schemeClr val="bg1"/>
                </a:solidFill>
                <a:latin typeface="Times New Roman" panose="02020603050405020304" pitchFamily="18" charset="0"/>
                <a:cs typeface="Times New Roman" panose="02020603050405020304" pitchFamily="18" charset="0"/>
              </a:rPr>
              <a:t>Listen to the passage with the ear of the heart. Don’t get distracted by intellectual types of questions about the passage. Just listen to what the passage is saying to you, right now.</a:t>
            </a:r>
          </a:p>
          <a:p>
            <a:pPr lvl="0">
              <a:buClrTx/>
              <a:buFont typeface="Wingdings" panose="05000000000000000000" pitchFamily="2" charset="2"/>
              <a:buChar char="Ø"/>
            </a:pPr>
            <a:endParaRPr lang="en-US" dirty="0" smtClean="0">
              <a:solidFill>
                <a:schemeClr val="bg1"/>
              </a:solidFill>
              <a:latin typeface="Times New Roman" panose="02020603050405020304" pitchFamily="18" charset="0"/>
              <a:cs typeface="Times New Roman" panose="02020603050405020304" pitchFamily="18" charset="0"/>
            </a:endParaRPr>
          </a:p>
          <a:p>
            <a:pPr lvl="0">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second reading, look for a key word or phrase that draws your attention.</a:t>
            </a:r>
          </a:p>
          <a:p>
            <a:pPr marL="457200" lvl="1" indent="0">
              <a:buClrTx/>
              <a:buNone/>
            </a:pPr>
            <a:r>
              <a:rPr lang="en-US" sz="2000" dirty="0">
                <a:solidFill>
                  <a:schemeClr val="bg1"/>
                </a:solidFill>
                <a:latin typeface="Times New Roman" panose="02020603050405020304" pitchFamily="18" charset="0"/>
                <a:cs typeface="Times New Roman" panose="02020603050405020304" pitchFamily="18" charset="0"/>
              </a:rPr>
              <a:t>Notice if any phrase, sentence or word stands out and gently begin to repeat it to yourself, allowing it to touch you deeply. No elaboration. In a group setting, you can share that word/phrase or simply pass</a:t>
            </a:r>
            <a:r>
              <a:rPr lang="en-US" sz="2000" dirty="0" smtClean="0">
                <a:solidFill>
                  <a:schemeClr val="bg1"/>
                </a:solidFill>
                <a:latin typeface="Times New Roman" panose="02020603050405020304" pitchFamily="18" charset="0"/>
                <a:cs typeface="Times New Roman" panose="02020603050405020304" pitchFamily="18" charset="0"/>
              </a:rPr>
              <a:t>.</a:t>
            </a:r>
          </a:p>
          <a:p>
            <a:pPr marL="457200" lvl="1" indent="0">
              <a:buClrTx/>
              <a:buNone/>
            </a:pPr>
            <a:endParaRPr lang="en-US" sz="20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4556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8" y="-11097"/>
            <a:ext cx="9156577" cy="468297"/>
          </a:xfrm>
          <a:noFill/>
        </p:spPr>
        <p:txBody>
          <a:bodyPr>
            <a:norm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Lectio Divina</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57200"/>
            <a:ext cx="9144000" cy="6400800"/>
          </a:xfrm>
          <a:noFill/>
        </p:spPr>
        <p:txBody>
          <a:bodyPr anchor="t">
            <a:noAutofit/>
          </a:bodyPr>
          <a:lstStyle/>
          <a:p>
            <a:pPr>
              <a:buClrTx/>
              <a:buSzPct val="75000"/>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third reading, pause for 2-3 minutes reflecting on “</a:t>
            </a:r>
            <a:r>
              <a:rPr lang="en-US" i="1" dirty="0">
                <a:solidFill>
                  <a:schemeClr val="bg1"/>
                </a:solidFill>
                <a:latin typeface="Times New Roman" panose="02020603050405020304" pitchFamily="18" charset="0"/>
                <a:cs typeface="Times New Roman" panose="02020603050405020304" pitchFamily="18" charset="0"/>
              </a:rPr>
              <a:t>Where does the content of this reading touch my life today?”</a:t>
            </a:r>
            <a:endParaRPr lang="en-US" dirty="0">
              <a:solidFill>
                <a:schemeClr val="bg1"/>
              </a:solidFill>
              <a:latin typeface="Times New Roman" panose="02020603050405020304" pitchFamily="18" charset="0"/>
              <a:cs typeface="Times New Roman" panose="02020603050405020304" pitchFamily="18" charset="0"/>
            </a:endParaRPr>
          </a:p>
          <a:p>
            <a:pPr marL="457200" lvl="1" indent="0">
              <a:buClrTx/>
              <a:buSzPct val="75000"/>
              <a:buNone/>
            </a:pPr>
            <a:r>
              <a:rPr lang="en-US" sz="2000" dirty="0">
                <a:solidFill>
                  <a:schemeClr val="bg1"/>
                </a:solidFill>
                <a:latin typeface="Times New Roman" panose="02020603050405020304" pitchFamily="18" charset="0"/>
                <a:cs typeface="Times New Roman" panose="02020603050405020304" pitchFamily="18" charset="0"/>
              </a:rPr>
              <a:t>Notice what thoughts, feelings, and reflections arise within you. Let the words resound in your heart. What might God be asking of you through the scripture? In a group setting, you can share your reflection or simply pass.</a:t>
            </a:r>
          </a:p>
          <a:p>
            <a:pPr>
              <a:buClrTx/>
              <a:buSzPct val="75000"/>
              <a:buFont typeface="Wingdings" panose="05000000000000000000" pitchFamily="2" charset="2"/>
              <a:buChar char="Ø"/>
            </a:pPr>
            <a:endParaRPr lang="en-US" dirty="0">
              <a:solidFill>
                <a:schemeClr val="bg1"/>
              </a:solidFill>
              <a:latin typeface="Times New Roman" panose="02020603050405020304" pitchFamily="18" charset="0"/>
              <a:cs typeface="Times New Roman" panose="02020603050405020304" pitchFamily="18" charset="0"/>
            </a:endParaRPr>
          </a:p>
          <a:p>
            <a:pPr>
              <a:buClrTx/>
              <a:buSzPct val="75000"/>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fourth reading, pause for 2-3 minutes reflecting on </a:t>
            </a:r>
            <a:r>
              <a:rPr lang="en-US" i="1" dirty="0">
                <a:solidFill>
                  <a:schemeClr val="bg1"/>
                </a:solidFill>
                <a:latin typeface="Times New Roman" panose="02020603050405020304" pitchFamily="18" charset="0"/>
                <a:cs typeface="Times New Roman" panose="02020603050405020304" pitchFamily="18" charset="0"/>
              </a:rPr>
              <a:t>“I believe that God wants me to . . . . . . today/this week.”</a:t>
            </a:r>
            <a:endParaRPr lang="en-US" dirty="0">
              <a:solidFill>
                <a:schemeClr val="bg1"/>
              </a:solidFill>
              <a:latin typeface="Times New Roman" panose="02020603050405020304" pitchFamily="18" charset="0"/>
              <a:cs typeface="Times New Roman" panose="02020603050405020304" pitchFamily="18" charset="0"/>
            </a:endParaRPr>
          </a:p>
          <a:p>
            <a:pPr marL="457200" lvl="1" indent="0">
              <a:buClrTx/>
              <a:buSzPct val="75000"/>
              <a:buNone/>
            </a:pPr>
            <a:r>
              <a:rPr lang="en-US" sz="2000" dirty="0">
                <a:solidFill>
                  <a:schemeClr val="bg1"/>
                </a:solidFill>
                <a:latin typeface="Times New Roman" panose="02020603050405020304" pitchFamily="18" charset="0"/>
                <a:cs typeface="Times New Roman" panose="02020603050405020304" pitchFamily="18" charset="0"/>
              </a:rPr>
              <a:t>Notice any prayerful response that arises within you, for example a small prayer of gratitude or praise. In a group setting, you can share your reflection or simply pass</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619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8" y="-11097"/>
            <a:ext cx="9156577" cy="468297"/>
          </a:xfrm>
          <a:noFill/>
        </p:spPr>
        <p:txBody>
          <a:bodyPr>
            <a:normAutofit/>
          </a:bodyPr>
          <a:lstStyle/>
          <a:p>
            <a:pPr algn="ctr"/>
            <a:r>
              <a:rPr lang="en-US" sz="2400" b="1" cap="none" dirty="0" err="1">
                <a:solidFill>
                  <a:schemeClr val="bg1"/>
                </a:solidFill>
                <a:latin typeface="Times New Roman" panose="02020603050405020304" pitchFamily="18" charset="0"/>
                <a:cs typeface="Times New Roman" panose="02020603050405020304" pitchFamily="18" charset="0"/>
              </a:rPr>
              <a:t>Lectio</a:t>
            </a:r>
            <a:r>
              <a:rPr lang="en-US" sz="2400" b="1" cap="none" dirty="0">
                <a:solidFill>
                  <a:schemeClr val="bg1"/>
                </a:solidFill>
                <a:latin typeface="Times New Roman" panose="02020603050405020304" pitchFamily="18" charset="0"/>
                <a:cs typeface="Times New Roman" panose="02020603050405020304" pitchFamily="18" charset="0"/>
              </a:rPr>
              <a:t> (Reading) </a:t>
            </a:r>
          </a:p>
        </p:txBody>
      </p:sp>
      <p:sp>
        <p:nvSpPr>
          <p:cNvPr id="3" name="Content Placeholder 2"/>
          <p:cNvSpPr>
            <a:spLocks noGrp="1"/>
          </p:cNvSpPr>
          <p:nvPr>
            <p:ph idx="1"/>
          </p:nvPr>
        </p:nvSpPr>
        <p:spPr>
          <a:xfrm>
            <a:off x="0" y="457200"/>
            <a:ext cx="9144000" cy="6400800"/>
          </a:xfrm>
          <a:noFill/>
        </p:spPr>
        <p:txBody>
          <a:bodyPr anchor="t">
            <a:noAutofit/>
          </a:bodyPr>
          <a:lstStyle/>
          <a:p>
            <a:pPr marL="0" indent="0">
              <a:buNone/>
            </a:pPr>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the first phase of </a:t>
            </a:r>
            <a:r>
              <a:rPr lang="en-US" sz="1800" dirty="0" err="1">
                <a:latin typeface="Times New Roman" panose="02020603050405020304" pitchFamily="18" charset="0"/>
                <a:cs typeface="Times New Roman" panose="02020603050405020304" pitchFamily="18" charset="0"/>
              </a:rPr>
              <a:t>lectio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divina</a:t>
            </a:r>
            <a:r>
              <a:rPr lang="en-US" sz="1800" dirty="0">
                <a:latin typeface="Times New Roman" panose="02020603050405020304" pitchFamily="18" charset="0"/>
                <a:cs typeface="Times New Roman" panose="02020603050405020304" pitchFamily="18" charset="0"/>
              </a:rPr>
              <a:t>, we understand what the passage we are reading says in itself. This is the literal meaning of the Scripture passage and the lessons everyone should recognize in reading it. At this stage we do not yet consider our own lives in connection with the Scriptures. We do not let our opinions influence our reading, but seek to understand the message of the passage as interpreted by the Church independently of anyone’s opinions. This phase is summarized with the question: What does the text say that everyone should understand? </a:t>
            </a:r>
          </a:p>
        </p:txBody>
      </p:sp>
    </p:spTree>
    <p:extLst>
      <p:ext uri="{BB962C8B-B14F-4D97-AF65-F5344CB8AC3E}">
        <p14:creationId xmlns:p14="http://schemas.microsoft.com/office/powerpoint/2010/main" val="525926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8" y="-11097"/>
            <a:ext cx="9156577" cy="468297"/>
          </a:xfrm>
          <a:noFill/>
        </p:spPr>
        <p:txBody>
          <a:bodyPr>
            <a:normAutofit/>
          </a:bodyPr>
          <a:lstStyle/>
          <a:p>
            <a:pPr algn="ctr"/>
            <a:r>
              <a:rPr lang="en-US" sz="2400" b="1" cap="none" dirty="0" err="1">
                <a:solidFill>
                  <a:schemeClr val="bg1"/>
                </a:solidFill>
                <a:latin typeface="Times New Roman" panose="02020603050405020304" pitchFamily="18" charset="0"/>
                <a:cs typeface="Times New Roman" panose="02020603050405020304" pitchFamily="18" charset="0"/>
              </a:rPr>
              <a:t>Meditatio</a:t>
            </a:r>
            <a:r>
              <a:rPr lang="en-US" sz="2400" b="1" cap="none" dirty="0">
                <a:solidFill>
                  <a:schemeClr val="bg1"/>
                </a:solidFill>
                <a:latin typeface="Times New Roman" panose="02020603050405020304" pitchFamily="18" charset="0"/>
                <a:cs typeface="Times New Roman" panose="02020603050405020304" pitchFamily="18" charset="0"/>
              </a:rPr>
              <a:t> (Meditation) </a:t>
            </a:r>
          </a:p>
        </p:txBody>
      </p:sp>
      <p:sp>
        <p:nvSpPr>
          <p:cNvPr id="3" name="Content Placeholder 2"/>
          <p:cNvSpPr>
            <a:spLocks noGrp="1"/>
          </p:cNvSpPr>
          <p:nvPr>
            <p:ph idx="1"/>
          </p:nvPr>
        </p:nvSpPr>
        <p:spPr>
          <a:xfrm>
            <a:off x="0" y="457200"/>
            <a:ext cx="9144000" cy="6400800"/>
          </a:xfrm>
          <a:noFill/>
        </p:spPr>
        <p:txBody>
          <a:bodyPr anchor="t">
            <a:noAutofit/>
          </a:bodyPr>
          <a:lstStyle/>
          <a:p>
            <a:pPr marL="0" indent="0">
              <a:buNone/>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second movement in </a:t>
            </a:r>
            <a:r>
              <a:rPr lang="en-US" sz="1800" dirty="0" err="1">
                <a:latin typeface="Times New Roman" panose="02020603050405020304" pitchFamily="18" charset="0"/>
                <a:cs typeface="Times New Roman" panose="02020603050405020304" pitchFamily="18" charset="0"/>
              </a:rPr>
              <a:t>Lectio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Divina</a:t>
            </a:r>
            <a:r>
              <a:rPr lang="en-US" sz="1800" dirty="0">
                <a:latin typeface="Times New Roman" panose="02020603050405020304" pitchFamily="18" charset="0"/>
                <a:cs typeface="Times New Roman" panose="02020603050405020304" pitchFamily="18" charset="0"/>
              </a:rPr>
              <a:t> thus involves meditating upon and pondering on the scriptural passage. When the passage is read, it is generally advised not to try to assign a meaning to it at first, but to wait for the action of the Holy Spirit to illuminate the mind, as the passage is pondered upon.</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English word ponder comes from the Latin </a:t>
            </a:r>
            <a:r>
              <a:rPr lang="en-US" sz="1800" dirty="0" err="1">
                <a:latin typeface="Times New Roman" panose="02020603050405020304" pitchFamily="18" charset="0"/>
                <a:cs typeface="Times New Roman" panose="02020603050405020304" pitchFamily="18" charset="0"/>
              </a:rPr>
              <a:t>pondus</a:t>
            </a:r>
            <a:r>
              <a:rPr lang="en-US" sz="1800" dirty="0">
                <a:latin typeface="Times New Roman" panose="02020603050405020304" pitchFamily="18" charset="0"/>
                <a:cs typeface="Times New Roman" panose="02020603050405020304" pitchFamily="18" charset="0"/>
              </a:rPr>
              <a:t> which relates to the mental activity of weighing or considering. To ponder on the passage that has been read, it is held lightly and gently considered from various angles. Again, the emphasis is not on analysis of the passage but to keep the mind open and allow the Holy Spirit to inspire a meaning for it</a:t>
            </a:r>
            <a:r>
              <a:rPr lang="en-US" sz="1800" dirty="0" smtClean="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In the meditation phase of </a:t>
            </a:r>
            <a:r>
              <a:rPr lang="en-US" sz="1800" dirty="0" err="1">
                <a:latin typeface="Times New Roman" panose="02020603050405020304" pitchFamily="18" charset="0"/>
                <a:cs typeface="Times New Roman" panose="02020603050405020304" pitchFamily="18" charset="0"/>
              </a:rPr>
              <a:t>lectio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divina</a:t>
            </a:r>
            <a:r>
              <a:rPr lang="en-US" sz="1800" dirty="0">
                <a:latin typeface="Times New Roman" panose="02020603050405020304" pitchFamily="18" charset="0"/>
                <a:cs typeface="Times New Roman" panose="02020603050405020304" pitchFamily="18" charset="0"/>
              </a:rPr>
              <a:t>, we ask, what does this text say to me, today, and to my life? We allow God to pull up certain memories of people, places, and events in our lives that relate to the passage we are reading. Meditation is also an opportunity to see ourselves in the text. We can consider our own feelings as if we were a participant in the text or try to understand what it would be like to be one of the people represented in the text. In this way we come to a deeper appreciation of how God is working in our lives through the sacred word. Having entered into the story ourselves, we can return to the present and consider the areas in our own lives that God is calling us to contemplate. </a:t>
            </a:r>
          </a:p>
        </p:txBody>
      </p:sp>
    </p:spTree>
    <p:extLst>
      <p:ext uri="{BB962C8B-B14F-4D97-AF65-F5344CB8AC3E}">
        <p14:creationId xmlns:p14="http://schemas.microsoft.com/office/powerpoint/2010/main" val="3709431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8" y="-11097"/>
            <a:ext cx="9156577" cy="468297"/>
          </a:xfrm>
          <a:noFill/>
        </p:spPr>
        <p:txBody>
          <a:bodyPr>
            <a:normAutofit/>
          </a:bodyPr>
          <a:lstStyle/>
          <a:p>
            <a:pPr algn="ctr"/>
            <a:r>
              <a:rPr lang="en-US" sz="2400" b="1" cap="none" dirty="0" err="1">
                <a:solidFill>
                  <a:schemeClr val="bg1"/>
                </a:solidFill>
                <a:latin typeface="Times New Roman" panose="02020603050405020304" pitchFamily="18" charset="0"/>
                <a:cs typeface="Times New Roman" panose="02020603050405020304" pitchFamily="18" charset="0"/>
              </a:rPr>
              <a:t>Oratio</a:t>
            </a:r>
            <a:r>
              <a:rPr lang="en-US" sz="2400" b="1" cap="none" dirty="0">
                <a:solidFill>
                  <a:schemeClr val="bg1"/>
                </a:solidFill>
                <a:latin typeface="Times New Roman" panose="02020603050405020304" pitchFamily="18" charset="0"/>
                <a:cs typeface="Times New Roman" panose="02020603050405020304" pitchFamily="18" charset="0"/>
              </a:rPr>
              <a:t> (Prayer) </a:t>
            </a:r>
          </a:p>
        </p:txBody>
      </p:sp>
      <p:sp>
        <p:nvSpPr>
          <p:cNvPr id="3" name="Content Placeholder 2"/>
          <p:cNvSpPr>
            <a:spLocks noGrp="1"/>
          </p:cNvSpPr>
          <p:nvPr>
            <p:ph idx="1"/>
          </p:nvPr>
        </p:nvSpPr>
        <p:spPr>
          <a:xfrm>
            <a:off x="0" y="457200"/>
            <a:ext cx="9144000" cy="6400800"/>
          </a:xfrm>
          <a:noFill/>
        </p:spPr>
        <p:txBody>
          <a:bodyPr anchor="t">
            <a:noAutofit/>
          </a:bodyPr>
          <a:lstStyle/>
          <a:p>
            <a:pPr marL="0" indent="0">
              <a:buNone/>
            </a:pPr>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the Christian tradition, prayer is understood as dialogue with God, that is, as loving conversation with God who has invited us into an embrace. The constitution Dei verbum which endorsed </a:t>
            </a:r>
            <a:r>
              <a:rPr lang="en-US" sz="1800" dirty="0" err="1">
                <a:latin typeface="Times New Roman" panose="02020603050405020304" pitchFamily="18" charset="0"/>
                <a:cs typeface="Times New Roman" panose="02020603050405020304" pitchFamily="18" charset="0"/>
              </a:rPr>
              <a:t>Lectio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Divina</a:t>
            </a:r>
            <a:r>
              <a:rPr lang="en-US" sz="1800" dirty="0">
                <a:latin typeface="Times New Roman" panose="02020603050405020304" pitchFamily="18" charset="0"/>
                <a:cs typeface="Times New Roman" panose="02020603050405020304" pitchFamily="18" charset="0"/>
              </a:rPr>
              <a:t> for the general public, as well as in monastic settings, quoted Saint Ambrose on the importance of prayer in conjunction with Scripture reading and stated</a:t>
            </a:r>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a:t>
            </a:r>
          </a:p>
          <a:p>
            <a:pPr marL="457200" lvl="1" indent="0">
              <a:buNone/>
            </a:pPr>
            <a:r>
              <a:rPr lang="en-US" dirty="0">
                <a:latin typeface="Times New Roman" panose="02020603050405020304" pitchFamily="18" charset="0"/>
                <a:cs typeface="Times New Roman" panose="02020603050405020304" pitchFamily="18" charset="0"/>
              </a:rPr>
              <a:t>And let them remember that prayer should accompany the reading of Sacred Scripture, so that God and man may talk together; for "we speak to Him when we pray; we hear Him when we read the divine saying.</a:t>
            </a: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Pope </a:t>
            </a:r>
            <a:r>
              <a:rPr lang="en-US" sz="1800" dirty="0">
                <a:latin typeface="Times New Roman" panose="02020603050405020304" pitchFamily="18" charset="0"/>
                <a:cs typeface="Times New Roman" panose="02020603050405020304" pitchFamily="18" charset="0"/>
              </a:rPr>
              <a:t>Benedict XVI emphasized the importance of using </a:t>
            </a:r>
            <a:r>
              <a:rPr lang="en-US" sz="1800" dirty="0" err="1">
                <a:latin typeface="Times New Roman" panose="02020603050405020304" pitchFamily="18" charset="0"/>
                <a:cs typeface="Times New Roman" panose="02020603050405020304" pitchFamily="18" charset="0"/>
              </a:rPr>
              <a:t>Lectio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Divina</a:t>
            </a:r>
            <a:r>
              <a:rPr lang="en-US" sz="1800" dirty="0">
                <a:latin typeface="Times New Roman" panose="02020603050405020304" pitchFamily="18" charset="0"/>
                <a:cs typeface="Times New Roman" panose="02020603050405020304" pitchFamily="18" charset="0"/>
              </a:rPr>
              <a:t> and prayers on Scripture as a guiding light and a source of direction and stated "It should never be forgotten that the Word of God is a lamp for our feet and a light for our path."</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Through </a:t>
            </a:r>
            <a:r>
              <a:rPr lang="en-US" sz="1800" dirty="0">
                <a:latin typeface="Times New Roman" panose="02020603050405020304" pitchFamily="18" charset="0"/>
                <a:cs typeface="Times New Roman" panose="02020603050405020304" pitchFamily="18" charset="0"/>
              </a:rPr>
              <a:t>a meditation on Scripture, we experience an intimate encounter with God that leads us to respond in prayer. Having met our Lord in his holy word, we courageously speak to him in our own words. In this way we consider prayer to be a simple conversation with God. It is a conversation that comes in various forms: we ask petitions (or requests) of him, we give him thanks, and we give him praise. We might also ask for the intercession of Mary or the saints represented in the passage we read. At this phase we can ask ourselves: What can I say to the Lord in response to his word? </a:t>
            </a:r>
          </a:p>
        </p:txBody>
      </p:sp>
    </p:spTree>
    <p:extLst>
      <p:ext uri="{BB962C8B-B14F-4D97-AF65-F5344CB8AC3E}">
        <p14:creationId xmlns:p14="http://schemas.microsoft.com/office/powerpoint/2010/main" val="3888320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8" y="-11097"/>
            <a:ext cx="9156577" cy="468297"/>
          </a:xfrm>
          <a:noFill/>
        </p:spPr>
        <p:txBody>
          <a:bodyPr>
            <a:normAutofit/>
          </a:bodyPr>
          <a:lstStyle/>
          <a:p>
            <a:pPr algn="ctr"/>
            <a:r>
              <a:rPr lang="en-US" sz="2400" b="1" cap="none" dirty="0" err="1">
                <a:solidFill>
                  <a:schemeClr val="bg1"/>
                </a:solidFill>
                <a:latin typeface="Times New Roman" panose="02020603050405020304" pitchFamily="18" charset="0"/>
                <a:cs typeface="Times New Roman" panose="02020603050405020304" pitchFamily="18" charset="0"/>
              </a:rPr>
              <a:t>Contemplatio</a:t>
            </a:r>
            <a:r>
              <a:rPr lang="en-US" sz="2400" b="1" cap="none" dirty="0">
                <a:solidFill>
                  <a:schemeClr val="bg1"/>
                </a:solidFill>
                <a:latin typeface="Times New Roman" panose="02020603050405020304" pitchFamily="18" charset="0"/>
                <a:cs typeface="Times New Roman" panose="02020603050405020304" pitchFamily="18" charset="0"/>
              </a:rPr>
              <a:t> (Contemplation) </a:t>
            </a:r>
            <a:r>
              <a:rPr lang="en-US" sz="2400" b="1" cap="none" dirty="0" smtClean="0">
                <a:solidFill>
                  <a:schemeClr val="bg1"/>
                </a:solidFill>
                <a:latin typeface="Times New Roman" panose="02020603050405020304" pitchFamily="18" charset="0"/>
                <a:cs typeface="Times New Roman" panose="02020603050405020304" pitchFamily="18" charset="0"/>
              </a:rPr>
              <a:t> </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57200"/>
            <a:ext cx="9144000" cy="6400800"/>
          </a:xfrm>
          <a:noFill/>
        </p:spPr>
        <p:txBody>
          <a:bodyPr anchor="t">
            <a:noAutofit/>
          </a:bodyPr>
          <a:lstStyle/>
          <a:p>
            <a:pPr marL="0" indent="0">
              <a:buNone/>
            </a:pPr>
            <a:r>
              <a:rPr lang="en-US" sz="1800" dirty="0" smtClean="0">
                <a:latin typeface="Times New Roman" panose="02020603050405020304" pitchFamily="18" charset="0"/>
                <a:cs typeface="Times New Roman" panose="02020603050405020304" pitchFamily="18" charset="0"/>
              </a:rPr>
              <a:t>Contemplation </a:t>
            </a:r>
            <a:r>
              <a:rPr lang="en-US" sz="1800" dirty="0">
                <a:latin typeface="Times New Roman" panose="02020603050405020304" pitchFamily="18" charset="0"/>
                <a:cs typeface="Times New Roman" panose="02020603050405020304" pitchFamily="18" charset="0"/>
              </a:rPr>
              <a:t>takes place in terms of silent prayer that expresses love for God. The Catechism of the Catholic Church defines contemplative prayer as "the hearing the Word of God" in an attentive mode. It states "Contemplative prayer is silence, the "symbol of the world to come" or "silent love." Words in this kind of prayer are not speeches; they are like kindling that feeds the fire of love. In this silence, unbearable to the "outer" man, the Father speaks to us his incarnate Word, who suffered, died, and rose; in this silence the Spirit of adoption enables us to share in the prayer of Jesus."</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The role of the Holy Spirit in contemplative prayer has been emphasized by Christian spiritual writers for centuries. In the 12th century, Saint Bernard of </a:t>
            </a:r>
            <a:r>
              <a:rPr lang="en-US" sz="1800" dirty="0" err="1">
                <a:latin typeface="Times New Roman" panose="02020603050405020304" pitchFamily="18" charset="0"/>
                <a:cs typeface="Times New Roman" panose="02020603050405020304" pitchFamily="18" charset="0"/>
              </a:rPr>
              <a:t>Clairvaux</a:t>
            </a:r>
            <a:r>
              <a:rPr lang="en-US" sz="1800" dirty="0">
                <a:latin typeface="Times New Roman" panose="02020603050405020304" pitchFamily="18" charset="0"/>
                <a:cs typeface="Times New Roman" panose="02020603050405020304" pitchFamily="18" charset="0"/>
              </a:rPr>
              <a:t> compared the Holy Spirit to a kiss by the Eternal Father which allows the practitioner of contemplative prayer to experience union with God. In the 14th century, Richard Rolle viewed contemplation as the path that leads the soul to union with God in love, and considered the Holy Spirit as the center of contemplation.</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From a theological perspective, God's grace is considered a principle, or cause, of contemplation, with its benefits delivered through the gifts of the Holy Spirit</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160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Sacred Scripture</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974" y="457200"/>
            <a:ext cx="9124026" cy="6400800"/>
          </a:xfrm>
          <a:noFill/>
        </p:spPr>
        <p:txBody>
          <a:bodyPr anchor="t">
            <a:normAutofit/>
          </a:bodyPr>
          <a:lstStyle/>
          <a:p>
            <a:pPr marL="0" indent="0">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key contribution to the foundation of Lectio Divina came from Origen in the 3rd century, with his view of "Scripture as a sacrament". In a letter to Gregory of </a:t>
            </a:r>
            <a:r>
              <a:rPr lang="en-US" dirty="0" err="1">
                <a:latin typeface="Times New Roman" panose="02020603050405020304" pitchFamily="18" charset="0"/>
                <a:cs typeface="Times New Roman" panose="02020603050405020304" pitchFamily="18" charset="0"/>
              </a:rPr>
              <a:t>Neocaesarea</a:t>
            </a:r>
            <a:r>
              <a:rPr lang="en-US" dirty="0">
                <a:latin typeface="Times New Roman" panose="02020603050405020304" pitchFamily="18" charset="0"/>
                <a:cs typeface="Times New Roman" panose="02020603050405020304" pitchFamily="18" charset="0"/>
              </a:rPr>
              <a:t>, Origen wrote: "When you devote yourself to the divine reading ... seek the meaning of divine words which is hidden from most people</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Origen believed that The Word (i.e. Logos) was incarnate in Scripture and could therefore touch and teach readers and hearers. Origen taught that the reading of Scripture could help move beyond elementary thoughts and discover the higher wisdom hidden in the "Word of God".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Origen's approach the major interpretive element of Scripture is Christ. In his view all Scriptural texts are secondary to Christ and are only revelations in as much as they refer to Christ as The Word of God. In this view, using Christ as the "interpretive key" unlocks the message in Scriptural texts.</a:t>
            </a:r>
          </a:p>
        </p:txBody>
      </p:sp>
    </p:spTree>
    <p:extLst>
      <p:ext uri="{BB962C8B-B14F-4D97-AF65-F5344CB8AC3E}">
        <p14:creationId xmlns:p14="http://schemas.microsoft.com/office/powerpoint/2010/main" val="3858531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8" y="-11097"/>
            <a:ext cx="9156577" cy="468297"/>
          </a:xfrm>
          <a:noFill/>
        </p:spPr>
        <p:txBody>
          <a:bodyPr>
            <a:normAutofit/>
          </a:bodyPr>
          <a:lstStyle/>
          <a:p>
            <a:pPr algn="ctr"/>
            <a:r>
              <a:rPr lang="en-US" sz="2400" b="1" cap="none" dirty="0" err="1">
                <a:solidFill>
                  <a:schemeClr val="bg1"/>
                </a:solidFill>
                <a:latin typeface="Times New Roman" panose="02020603050405020304" pitchFamily="18" charset="0"/>
                <a:cs typeface="Times New Roman" panose="02020603050405020304" pitchFamily="18" charset="0"/>
              </a:rPr>
              <a:t>Contemplatio</a:t>
            </a:r>
            <a:r>
              <a:rPr lang="en-US" sz="2400" b="1" cap="none" dirty="0">
                <a:solidFill>
                  <a:schemeClr val="bg1"/>
                </a:solidFill>
                <a:latin typeface="Times New Roman" panose="02020603050405020304" pitchFamily="18" charset="0"/>
                <a:cs typeface="Times New Roman" panose="02020603050405020304" pitchFamily="18" charset="0"/>
              </a:rPr>
              <a:t> (Contemplation) </a:t>
            </a:r>
            <a:r>
              <a:rPr lang="en-US" sz="2400" b="1" cap="none" dirty="0" smtClean="0">
                <a:solidFill>
                  <a:schemeClr val="bg1"/>
                </a:solidFill>
                <a:latin typeface="Times New Roman" panose="02020603050405020304" pitchFamily="18" charset="0"/>
                <a:cs typeface="Times New Roman" panose="02020603050405020304" pitchFamily="18" charset="0"/>
              </a:rPr>
              <a:t> </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57200"/>
            <a:ext cx="9144000" cy="6400800"/>
          </a:xfrm>
          <a:noFill/>
        </p:spPr>
        <p:txBody>
          <a:bodyPr anchor="t">
            <a:noAutofit/>
          </a:bodyPr>
          <a:lstStyle/>
          <a:p>
            <a:pPr marL="0" indent="0">
              <a:buNone/>
            </a:pPr>
            <a:r>
              <a:rPr lang="en-US" sz="1800" dirty="0" smtClean="0">
                <a:latin typeface="Times New Roman" panose="02020603050405020304" pitchFamily="18" charset="0"/>
                <a:cs typeface="Times New Roman" panose="02020603050405020304" pitchFamily="18" charset="0"/>
              </a:rPr>
              <a:t>A </a:t>
            </a:r>
            <a:r>
              <a:rPr lang="en-US" sz="1800" dirty="0">
                <a:latin typeface="Times New Roman" panose="02020603050405020304" pitchFamily="18" charset="0"/>
                <a:cs typeface="Times New Roman" panose="02020603050405020304" pitchFamily="18" charset="0"/>
              </a:rPr>
              <a:t>true encounter with the Lord always leads to transformation. Indeed, the Lord God proclaimed, “Behold, I make all things new” (Revelation 21:5). Through contemplation we come to an understanding of the parts of our lives that need to be transformed by God’s grace. We humble ourselves and open our lives up to his transformative power. This step comes with the willingness to change, an openness and trust in God, and the decision to follow God’s will rather than our own. With this decision comes a fear of losing what we find comfortable and safe. At the same time, we feel the excitement of a call to heroic adventure and a hopeful future of living the life we are meant to live. At this step in the </a:t>
            </a:r>
            <a:r>
              <a:rPr lang="en-US" sz="1800" dirty="0" err="1">
                <a:latin typeface="Times New Roman" panose="02020603050405020304" pitchFamily="18" charset="0"/>
                <a:cs typeface="Times New Roman" panose="02020603050405020304" pitchFamily="18" charset="0"/>
              </a:rPr>
              <a:t>lectio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divina</a:t>
            </a:r>
            <a:r>
              <a:rPr lang="en-US" sz="1800" dirty="0">
                <a:latin typeface="Times New Roman" panose="02020603050405020304" pitchFamily="18" charset="0"/>
                <a:cs typeface="Times New Roman" panose="02020603050405020304" pitchFamily="18" charset="0"/>
              </a:rPr>
              <a:t> process, we ask ourselves: What conversion of the mind, heart, and life is the Lord asking of me</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00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8" y="-11097"/>
            <a:ext cx="9156577" cy="468297"/>
          </a:xfrm>
          <a:noFill/>
        </p:spPr>
        <p:txBody>
          <a:bodyPr>
            <a:normAutofit/>
          </a:bodyPr>
          <a:lstStyle/>
          <a:p>
            <a:pPr algn="ctr"/>
            <a:r>
              <a:rPr lang="en-US" sz="2400" b="1" cap="none" dirty="0" err="1">
                <a:solidFill>
                  <a:schemeClr val="bg1"/>
                </a:solidFill>
                <a:latin typeface="Times New Roman" panose="02020603050405020304" pitchFamily="18" charset="0"/>
                <a:cs typeface="Times New Roman" panose="02020603050405020304" pitchFamily="18" charset="0"/>
              </a:rPr>
              <a:t>Actio</a:t>
            </a:r>
            <a:r>
              <a:rPr lang="en-US" sz="2400" b="1" cap="none" dirty="0">
                <a:solidFill>
                  <a:schemeClr val="bg1"/>
                </a:solidFill>
                <a:latin typeface="Times New Roman" panose="02020603050405020304" pitchFamily="18" charset="0"/>
                <a:cs typeface="Times New Roman" panose="02020603050405020304" pitchFamily="18" charset="0"/>
              </a:rPr>
              <a:t> (Action)  </a:t>
            </a:r>
          </a:p>
        </p:txBody>
      </p:sp>
      <p:sp>
        <p:nvSpPr>
          <p:cNvPr id="3" name="Content Placeholder 2"/>
          <p:cNvSpPr>
            <a:spLocks noGrp="1"/>
          </p:cNvSpPr>
          <p:nvPr>
            <p:ph idx="1"/>
          </p:nvPr>
        </p:nvSpPr>
        <p:spPr>
          <a:xfrm>
            <a:off x="0" y="457200"/>
            <a:ext cx="9144000" cy="6400800"/>
          </a:xfrm>
          <a:noFill/>
        </p:spPr>
        <p:txBody>
          <a:bodyPr anchor="t">
            <a:noAutofit/>
          </a:bodyPr>
          <a:lstStyle/>
          <a:p>
            <a:pPr marL="0" indent="0">
              <a:buNone/>
            </a:pPr>
            <a:r>
              <a:rPr lang="en-US" sz="1800" dirty="0" smtClean="0">
                <a:latin typeface="Times New Roman" panose="02020603050405020304" pitchFamily="18" charset="0"/>
                <a:cs typeface="Times New Roman" panose="02020603050405020304" pitchFamily="18" charset="0"/>
              </a:rPr>
              <a:t>This </a:t>
            </a:r>
            <a:r>
              <a:rPr lang="en-US" sz="1800" dirty="0">
                <a:latin typeface="Times New Roman" panose="02020603050405020304" pitchFamily="18" charset="0"/>
                <a:cs typeface="Times New Roman" panose="02020603050405020304" pitchFamily="18" charset="0"/>
              </a:rPr>
              <a:t>phase is often not considered to be a part of </a:t>
            </a:r>
            <a:r>
              <a:rPr lang="en-US" sz="1800" dirty="0" err="1">
                <a:latin typeface="Times New Roman" panose="02020603050405020304" pitchFamily="18" charset="0"/>
                <a:cs typeface="Times New Roman" panose="02020603050405020304" pitchFamily="18" charset="0"/>
              </a:rPr>
              <a:t>lectio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divina</a:t>
            </a:r>
            <a:r>
              <a:rPr lang="en-US" sz="1800" dirty="0">
                <a:latin typeface="Times New Roman" panose="02020603050405020304" pitchFamily="18" charset="0"/>
                <a:cs typeface="Times New Roman" panose="02020603050405020304" pitchFamily="18" charset="0"/>
              </a:rPr>
              <a:t> proper, it is an essential result of the encounter with God in Sacred Scripture. As Pope Benedict XVI wrote in Verbum Domini, “We do well also to remember that the process of </a:t>
            </a:r>
            <a:r>
              <a:rPr lang="en-US" sz="1800" dirty="0" err="1">
                <a:latin typeface="Times New Roman" panose="02020603050405020304" pitchFamily="18" charset="0"/>
                <a:cs typeface="Times New Roman" panose="02020603050405020304" pitchFamily="18" charset="0"/>
              </a:rPr>
              <a:t>lectio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divina</a:t>
            </a:r>
            <a:r>
              <a:rPr lang="en-US" sz="1800" dirty="0">
                <a:latin typeface="Times New Roman" panose="02020603050405020304" pitchFamily="18" charset="0"/>
                <a:cs typeface="Times New Roman" panose="02020603050405020304" pitchFamily="18" charset="0"/>
              </a:rPr>
              <a:t> is not concluded until it arrives at action (</a:t>
            </a:r>
            <a:r>
              <a:rPr lang="en-US" sz="1800" dirty="0" err="1">
                <a:latin typeface="Times New Roman" panose="02020603050405020304" pitchFamily="18" charset="0"/>
                <a:cs typeface="Times New Roman" panose="02020603050405020304" pitchFamily="18" charset="0"/>
              </a:rPr>
              <a:t>actio</a:t>
            </a:r>
            <a:r>
              <a:rPr lang="en-US" sz="1800" dirty="0">
                <a:latin typeface="Times New Roman" panose="02020603050405020304" pitchFamily="18" charset="0"/>
                <a:cs typeface="Times New Roman" panose="02020603050405020304" pitchFamily="18" charset="0"/>
              </a:rPr>
              <a:t>), which moves the believer to make his or her life a gift for others in charity” (no. 87). Having received God’s love and grace, we go forth to serve others out of the love we have been given. Our transformation calls us to witness to others; it calls us to selflessly serve our brothers and sisters in Christ. These acts are done not so much out of a sense of duty, but out of the inspiration we receive from the acceptance in faith of God’s love.</a:t>
            </a:r>
          </a:p>
        </p:txBody>
      </p:sp>
    </p:spTree>
    <p:extLst>
      <p:ext uri="{BB962C8B-B14F-4D97-AF65-F5344CB8AC3E}">
        <p14:creationId xmlns:p14="http://schemas.microsoft.com/office/powerpoint/2010/main" val="1796858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Sacred Tradition</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974" y="457200"/>
            <a:ext cx="9124026" cy="6400800"/>
          </a:xfrm>
          <a:noFill/>
        </p:spPr>
        <p:txBody>
          <a:bodyPr anchor="t">
            <a:noAutofit/>
          </a:bodyPr>
          <a:lstStyle/>
          <a:p>
            <a:pPr marL="0" indent="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roots of scriptural reflection and interpretation go back to Origen in the 3rd century, after whom Ambrose taught them to Augustine of Hippo. The monastic practice of Lectio Divina was first established in the 6th century by Benedict of </a:t>
            </a:r>
            <a:r>
              <a:rPr lang="en-US" dirty="0" err="1">
                <a:latin typeface="Times New Roman" panose="02020603050405020304" pitchFamily="18" charset="0"/>
                <a:cs typeface="Times New Roman" panose="02020603050405020304" pitchFamily="18" charset="0"/>
              </a:rPr>
              <a:t>Nursia</a:t>
            </a:r>
            <a:r>
              <a:rPr lang="en-US" dirty="0">
                <a:latin typeface="Times New Roman" panose="02020603050405020304" pitchFamily="18" charset="0"/>
                <a:cs typeface="Times New Roman" panose="02020603050405020304" pitchFamily="18" charset="0"/>
              </a:rPr>
              <a:t> and was then formalized as a four-step process by the Carthusian monk </a:t>
            </a:r>
            <a:r>
              <a:rPr lang="en-US" dirty="0" err="1">
                <a:latin typeface="Times New Roman" panose="02020603050405020304" pitchFamily="18" charset="0"/>
                <a:cs typeface="Times New Roman" panose="02020603050405020304" pitchFamily="18" charset="0"/>
              </a:rPr>
              <a:t>Guigo</a:t>
            </a:r>
            <a:r>
              <a:rPr lang="en-US" dirty="0">
                <a:latin typeface="Times New Roman" panose="02020603050405020304" pitchFamily="18" charset="0"/>
                <a:cs typeface="Times New Roman" panose="02020603050405020304" pitchFamily="18" charset="0"/>
              </a:rPr>
              <a:t> II during the 12th century. In the 20th century, the constitution Dei verbum of the Second Vatican Council recommended Lectio Divina to the general public and its importance was affirmed by Pope Benedict XVI at the start of the 21st century.</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"primordial role" of Origen in interpreting Scripture was acknowledged by Pope Benedict XVI. Origen's methods were then learned by Ambrose of Milan, who towards the end of the 4th century taught them to Saint Augustine, thereby introducing them into the monastic traditions of the Western Church thereafter.</a:t>
            </a:r>
          </a:p>
          <a:p>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Church Fathers such as St. Ambrose, St. Augustine, and St. Hilary of Poitiers used the terms Lectio Divina and Lectio Sacra to refer to the reading of Scripture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4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Sacred Tradition</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974" y="457200"/>
            <a:ext cx="9124026" cy="6400800"/>
          </a:xfrm>
          <a:noFill/>
        </p:spPr>
        <p:txBody>
          <a:bodyPr anchor="t">
            <a:noAutofit/>
          </a:bodyPr>
          <a:lstStyle/>
          <a:p>
            <a:pPr marL="0" indent="0">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4th century, as the Desert Fathers began to seek God in the deserts of Palestine and Egypt, they produced early models of Christian monastic life that persisted in the Eastern Church. These early communities gave rise to the tradition of a Christian life of "constant prayer" in a monastic setting. Although the desert monks gathered to hear scripture recited in public, and would then recite those words privately in their cells, this was not the same practice as what later became Lectio Divina since it involved no meditative step.</a:t>
            </a:r>
          </a:p>
          <a:p>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founders of the medieval tradition of Lectio Divina were Saint Benedict and Pope Gregory I. However, the methods that they employed had precedents in the biblical period both in Hebrew and Greek. A text that combines these traditions is Romans 10:8–10 where Apostle Paul refers to the presence of God's word in the believer's "mouth or heart". It was the recitation of the biblical text that provided the rationale for Lectio Divina.</a:t>
            </a:r>
          </a:p>
        </p:txBody>
      </p:sp>
    </p:spTree>
    <p:extLst>
      <p:ext uri="{BB962C8B-B14F-4D97-AF65-F5344CB8AC3E}">
        <p14:creationId xmlns:p14="http://schemas.microsoft.com/office/powerpoint/2010/main" val="4062142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Religious Orders </a:t>
            </a:r>
            <a:r>
              <a:rPr lang="en-US" sz="2400" b="1" cap="none" dirty="0">
                <a:solidFill>
                  <a:schemeClr val="bg1"/>
                </a:solidFill>
                <a:latin typeface="Times New Roman" panose="02020603050405020304" pitchFamily="18" charset="0"/>
                <a:cs typeface="Times New Roman" panose="02020603050405020304" pitchFamily="18" charset="0"/>
              </a:rPr>
              <a:t>have used other methods</a:t>
            </a:r>
          </a:p>
        </p:txBody>
      </p:sp>
      <p:sp>
        <p:nvSpPr>
          <p:cNvPr id="3" name="Content Placeholder 2"/>
          <p:cNvSpPr>
            <a:spLocks noGrp="1"/>
          </p:cNvSpPr>
          <p:nvPr>
            <p:ph idx="1"/>
          </p:nvPr>
        </p:nvSpPr>
        <p:spPr>
          <a:xfrm>
            <a:off x="19974" y="457200"/>
            <a:ext cx="9124026" cy="6400800"/>
          </a:xfrm>
          <a:noFill/>
        </p:spPr>
        <p:txBody>
          <a:bodyPr anchor="t">
            <a:noAutofit/>
          </a:bodyPr>
          <a:lstStyle/>
          <a:p>
            <a:pPr marL="0" indent="0">
              <a:buNone/>
            </a:pPr>
            <a:r>
              <a:rPr lang="en-US" dirty="0">
                <a:latin typeface="Times New Roman" panose="02020603050405020304" pitchFamily="18" charset="0"/>
                <a:cs typeface="Times New Roman" panose="02020603050405020304" pitchFamily="18" charset="0"/>
              </a:rPr>
              <a:t>While the Lectio Divina has been the key method of meditation and contemplation, other Catholic religious orders have used other methods.</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four stages of Lectio Divina as taught by John of the Cross. Seek in reading and you will find in </a:t>
            </a:r>
            <a:r>
              <a:rPr lang="en-US" i="1" dirty="0">
                <a:latin typeface="Times New Roman" panose="02020603050405020304" pitchFamily="18" charset="0"/>
                <a:cs typeface="Times New Roman" panose="02020603050405020304" pitchFamily="18" charset="0"/>
              </a:rPr>
              <a:t>meditation</a:t>
            </a:r>
            <a:r>
              <a:rPr lang="en-US" dirty="0">
                <a:latin typeface="Times New Roman" panose="02020603050405020304" pitchFamily="18" charset="0"/>
                <a:cs typeface="Times New Roman" panose="02020603050405020304" pitchFamily="18" charset="0"/>
              </a:rPr>
              <a:t>; knock in </a:t>
            </a:r>
            <a:r>
              <a:rPr lang="en-US" i="1" dirty="0">
                <a:latin typeface="Times New Roman" panose="02020603050405020304" pitchFamily="18" charset="0"/>
                <a:cs typeface="Times New Roman" panose="02020603050405020304" pitchFamily="18" charset="0"/>
              </a:rPr>
              <a:t>prayer</a:t>
            </a:r>
            <a:r>
              <a:rPr lang="en-US" dirty="0">
                <a:latin typeface="Times New Roman" panose="02020603050405020304" pitchFamily="18" charset="0"/>
                <a:cs typeface="Times New Roman" panose="02020603050405020304" pitchFamily="18" charset="0"/>
              </a:rPr>
              <a:t> and it will be opened to you in </a:t>
            </a:r>
            <a:r>
              <a:rPr lang="en-US" i="1" dirty="0">
                <a:latin typeface="Times New Roman" panose="02020603050405020304" pitchFamily="18" charset="0"/>
                <a:cs typeface="Times New Roman" panose="02020603050405020304" pitchFamily="18" charset="0"/>
              </a:rPr>
              <a:t>contemplation</a:t>
            </a:r>
            <a:r>
              <a:rPr lang="en-US" dirty="0">
                <a:latin typeface="Times New Roman" panose="02020603050405020304" pitchFamily="18" charset="0"/>
                <a:cs typeface="Times New Roman" panose="02020603050405020304" pitchFamily="18" charset="0"/>
              </a:rPr>
              <a:t>. The progression from Bible reading, to meditation, to prayer, to loving regard for God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826515977"/>
              </p:ext>
            </p:extLst>
          </p:nvPr>
        </p:nvGraphicFramePr>
        <p:xfrm>
          <a:off x="152400" y="1219200"/>
          <a:ext cx="8839200" cy="2590800"/>
        </p:xfrm>
        <a:graphic>
          <a:graphicData uri="http://schemas.openxmlformats.org/drawingml/2006/table">
            <a:tbl>
              <a:tblPr firstRow="1" bandRow="1">
                <a:tableStyleId>{5C22544A-7EE6-4342-B048-85BDC9FD1C3A}</a:tableStyleId>
              </a:tblPr>
              <a:tblGrid>
                <a:gridCol w="2946400">
                  <a:extLst>
                    <a:ext uri="{9D8B030D-6E8A-4147-A177-3AD203B41FA5}">
                      <a16:colId xmlns:a16="http://schemas.microsoft.com/office/drawing/2014/main" val="506904146"/>
                    </a:ext>
                  </a:extLst>
                </a:gridCol>
                <a:gridCol w="2946400">
                  <a:extLst>
                    <a:ext uri="{9D8B030D-6E8A-4147-A177-3AD203B41FA5}">
                      <a16:colId xmlns:a16="http://schemas.microsoft.com/office/drawing/2014/main" val="2245092024"/>
                    </a:ext>
                  </a:extLst>
                </a:gridCol>
                <a:gridCol w="2946400">
                  <a:extLst>
                    <a:ext uri="{9D8B030D-6E8A-4147-A177-3AD203B41FA5}">
                      <a16:colId xmlns:a16="http://schemas.microsoft.com/office/drawing/2014/main" val="3888410452"/>
                    </a:ext>
                  </a:extLst>
                </a:gridCol>
              </a:tblGrid>
              <a:tr h="370840">
                <a:tc>
                  <a:txBody>
                    <a:bodyPr/>
                    <a:lstStyle/>
                    <a:p>
                      <a:r>
                        <a:rPr lang="en-US" sz="2000" dirty="0" err="1" smtClean="0">
                          <a:solidFill>
                            <a:schemeClr val="bg1"/>
                          </a:solidFill>
                          <a:latin typeface="Times New Roman" panose="02020603050405020304" pitchFamily="18" charset="0"/>
                          <a:cs typeface="Times New Roman" panose="02020603050405020304" pitchFamily="18" charset="0"/>
                        </a:rPr>
                        <a:t>Guigo</a:t>
                      </a:r>
                      <a:r>
                        <a:rPr lang="en-US" sz="2000" dirty="0" smtClean="0">
                          <a:solidFill>
                            <a:schemeClr val="bg1"/>
                          </a:solidFill>
                          <a:latin typeface="Times New Roman" panose="02020603050405020304" pitchFamily="18" charset="0"/>
                          <a:cs typeface="Times New Roman" panose="02020603050405020304" pitchFamily="18" charset="0"/>
                        </a:rPr>
                        <a:t> II</a:t>
                      </a:r>
                      <a:endParaRPr lang="en-US" sz="2000" dirty="0">
                        <a:solidFill>
                          <a:schemeClr val="bg1"/>
                        </a:solidFill>
                      </a:endParaRPr>
                    </a:p>
                  </a:txBody>
                  <a:tcPr>
                    <a:solidFill>
                      <a:schemeClr val="tx2">
                        <a:lumMod val="40000"/>
                        <a:lumOff val="60000"/>
                      </a:schemeClr>
                    </a:solidFill>
                  </a:tcPr>
                </a:tc>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Saint Clare</a:t>
                      </a:r>
                      <a:endParaRPr lang="en-US" sz="2000" dirty="0">
                        <a:solidFill>
                          <a:schemeClr val="bg1"/>
                        </a:solidFill>
                      </a:endParaRPr>
                    </a:p>
                  </a:txBody>
                  <a:tcPr>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latin typeface="Times New Roman" panose="02020603050405020304" pitchFamily="18" charset="0"/>
                          <a:cs typeface="Times New Roman" panose="02020603050405020304" pitchFamily="18" charset="0"/>
                        </a:rPr>
                        <a:t>Saint Teresa of Avila</a:t>
                      </a:r>
                    </a:p>
                  </a:txBody>
                  <a:tcPr>
                    <a:solidFill>
                      <a:schemeClr val="tx2">
                        <a:lumMod val="40000"/>
                        <a:lumOff val="60000"/>
                      </a:schemeClr>
                    </a:solidFill>
                  </a:tcPr>
                </a:tc>
                <a:extLst>
                  <a:ext uri="{0D108BD9-81ED-4DB2-BD59-A6C34878D82A}">
                    <a16:rowId xmlns:a16="http://schemas.microsoft.com/office/drawing/2014/main" val="459697444"/>
                  </a:ext>
                </a:extLst>
              </a:tr>
              <a:tr h="370840">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Read (</a:t>
                      </a:r>
                      <a:r>
                        <a:rPr lang="en-US" sz="2000" dirty="0" err="1" smtClean="0">
                          <a:solidFill>
                            <a:schemeClr val="bg1"/>
                          </a:solidFill>
                          <a:latin typeface="Times New Roman" panose="02020603050405020304" pitchFamily="18" charset="0"/>
                          <a:cs typeface="Times New Roman" panose="02020603050405020304" pitchFamily="18" charset="0"/>
                        </a:rPr>
                        <a:t>lectio</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endParaRPr>
                    </a:p>
                  </a:txBody>
                  <a:tcPr>
                    <a:solidFill>
                      <a:schemeClr val="tx2">
                        <a:lumMod val="40000"/>
                        <a:lumOff val="60000"/>
                      </a:schemeClr>
                    </a:solidFill>
                  </a:tcPr>
                </a:tc>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Gaze on the Cross (</a:t>
                      </a:r>
                      <a:r>
                        <a:rPr lang="en-US" sz="2000" dirty="0" err="1" smtClean="0">
                          <a:solidFill>
                            <a:schemeClr val="bg1"/>
                          </a:solidFill>
                          <a:latin typeface="Times New Roman" panose="02020603050405020304" pitchFamily="18" charset="0"/>
                          <a:cs typeface="Times New Roman" panose="02020603050405020304" pitchFamily="18" charset="0"/>
                        </a:rPr>
                        <a:t>intueri</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endParaRPr>
                    </a:p>
                  </a:txBody>
                  <a:tcPr>
                    <a:solidFill>
                      <a:schemeClr val="tx2">
                        <a:lumMod val="40000"/>
                        <a:lumOff val="60000"/>
                      </a:schemeClr>
                    </a:solidFill>
                  </a:tcPr>
                </a:tc>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Preparation</a:t>
                      </a:r>
                      <a:endParaRPr lang="en-US" sz="2000" dirty="0">
                        <a:solidFill>
                          <a:schemeClr val="bg1"/>
                        </a:solidFill>
                      </a:endParaRPr>
                    </a:p>
                  </a:txBody>
                  <a:tcPr>
                    <a:solidFill>
                      <a:schemeClr val="tx2">
                        <a:lumMod val="40000"/>
                        <a:lumOff val="60000"/>
                      </a:schemeClr>
                    </a:solidFill>
                  </a:tcPr>
                </a:tc>
                <a:extLst>
                  <a:ext uri="{0D108BD9-81ED-4DB2-BD59-A6C34878D82A}">
                    <a16:rowId xmlns:a16="http://schemas.microsoft.com/office/drawing/2014/main" val="2405485162"/>
                  </a:ext>
                </a:extLst>
              </a:tr>
              <a:tr h="370840">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Meditate (mediation)</a:t>
                      </a:r>
                      <a:endParaRPr lang="en-US" sz="2000" dirty="0">
                        <a:solidFill>
                          <a:schemeClr val="bg1"/>
                        </a:solidFill>
                      </a:endParaRPr>
                    </a:p>
                  </a:txBody>
                  <a:tcPr>
                    <a:solidFill>
                      <a:schemeClr val="tx2">
                        <a:lumMod val="40000"/>
                        <a:lumOff val="60000"/>
                      </a:schemeClr>
                    </a:solidFill>
                  </a:tcPr>
                </a:tc>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Consider (</a:t>
                      </a:r>
                      <a:r>
                        <a:rPr lang="en-US" sz="2000" dirty="0" err="1" smtClean="0">
                          <a:solidFill>
                            <a:schemeClr val="bg1"/>
                          </a:solidFill>
                          <a:latin typeface="Times New Roman" panose="02020603050405020304" pitchFamily="18" charset="0"/>
                          <a:cs typeface="Times New Roman" panose="02020603050405020304" pitchFamily="18" charset="0"/>
                        </a:rPr>
                        <a:t>consideare</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endParaRPr>
                    </a:p>
                  </a:txBody>
                  <a:tcPr>
                    <a:solidFill>
                      <a:schemeClr val="tx2">
                        <a:lumMod val="40000"/>
                        <a:lumOff val="60000"/>
                      </a:schemeClr>
                    </a:solidFill>
                  </a:tcPr>
                </a:tc>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Meeting the Lord</a:t>
                      </a:r>
                      <a:endParaRPr lang="en-US" sz="2000" dirty="0">
                        <a:solidFill>
                          <a:schemeClr val="bg1"/>
                        </a:solidFill>
                      </a:endParaRPr>
                    </a:p>
                  </a:txBody>
                  <a:tcPr>
                    <a:solidFill>
                      <a:schemeClr val="tx2">
                        <a:lumMod val="40000"/>
                        <a:lumOff val="60000"/>
                      </a:schemeClr>
                    </a:solidFill>
                  </a:tcPr>
                </a:tc>
                <a:extLst>
                  <a:ext uri="{0D108BD9-81ED-4DB2-BD59-A6C34878D82A}">
                    <a16:rowId xmlns:a16="http://schemas.microsoft.com/office/drawing/2014/main" val="2183636677"/>
                  </a:ext>
                </a:extLst>
              </a:tr>
              <a:tr h="370840">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Pray (</a:t>
                      </a:r>
                      <a:r>
                        <a:rPr lang="en-US" sz="2000" dirty="0" err="1" smtClean="0">
                          <a:solidFill>
                            <a:schemeClr val="bg1"/>
                          </a:solidFill>
                          <a:latin typeface="Times New Roman" panose="02020603050405020304" pitchFamily="18" charset="0"/>
                          <a:cs typeface="Times New Roman" panose="02020603050405020304" pitchFamily="18" charset="0"/>
                        </a:rPr>
                        <a:t>oratio</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endParaRPr>
                    </a:p>
                  </a:txBody>
                  <a:tcPr>
                    <a:solidFill>
                      <a:schemeClr val="tx2">
                        <a:lumMod val="40000"/>
                        <a:lumOff val="60000"/>
                      </a:schemeClr>
                    </a:solidFill>
                  </a:tcPr>
                </a:tc>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Contemplate (</a:t>
                      </a:r>
                      <a:r>
                        <a:rPr lang="en-US" sz="2000" dirty="0" err="1" smtClean="0">
                          <a:solidFill>
                            <a:schemeClr val="bg1"/>
                          </a:solidFill>
                          <a:latin typeface="Times New Roman" panose="02020603050405020304" pitchFamily="18" charset="0"/>
                          <a:cs typeface="Times New Roman" panose="02020603050405020304" pitchFamily="18" charset="0"/>
                        </a:rPr>
                        <a:t>contemplari</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endParaRPr>
                    </a:p>
                  </a:txBody>
                  <a:tcPr>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latin typeface="Times New Roman" panose="02020603050405020304" pitchFamily="18" charset="0"/>
                          <a:cs typeface="Times New Roman" panose="02020603050405020304" pitchFamily="18" charset="0"/>
                        </a:rPr>
                        <a:t>Intimate Sharing</a:t>
                      </a:r>
                    </a:p>
                    <a:p>
                      <a:endParaRPr lang="en-US" sz="2000" dirty="0">
                        <a:solidFill>
                          <a:schemeClr val="bg1"/>
                        </a:solidFill>
                      </a:endParaRPr>
                    </a:p>
                  </a:txBody>
                  <a:tcPr>
                    <a:solidFill>
                      <a:schemeClr val="tx2">
                        <a:lumMod val="40000"/>
                        <a:lumOff val="60000"/>
                      </a:schemeClr>
                    </a:solidFill>
                  </a:tcPr>
                </a:tc>
                <a:extLst>
                  <a:ext uri="{0D108BD9-81ED-4DB2-BD59-A6C34878D82A}">
                    <a16:rowId xmlns:a16="http://schemas.microsoft.com/office/drawing/2014/main" val="2117126057"/>
                  </a:ext>
                </a:extLst>
              </a:tr>
              <a:tr h="370840">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Contemplate (contemplation)</a:t>
                      </a:r>
                      <a:endParaRPr lang="en-US" sz="2000" dirty="0">
                        <a:solidFill>
                          <a:schemeClr val="bg1"/>
                        </a:solidFill>
                      </a:endParaRPr>
                    </a:p>
                  </a:txBody>
                  <a:tcPr>
                    <a:solidFill>
                      <a:schemeClr val="tx2">
                        <a:lumMod val="40000"/>
                        <a:lumOff val="60000"/>
                      </a:schemeClr>
                    </a:solidFill>
                  </a:tcPr>
                </a:tc>
                <a:tc>
                  <a:txBody>
                    <a:bodyPr/>
                    <a:lstStyle/>
                    <a:p>
                      <a:r>
                        <a:rPr lang="en-US" sz="2000" dirty="0" err="1" smtClean="0">
                          <a:solidFill>
                            <a:schemeClr val="bg1"/>
                          </a:solidFill>
                          <a:latin typeface="Times New Roman" panose="02020603050405020304" pitchFamily="18" charset="0"/>
                          <a:cs typeface="Times New Roman" panose="02020603050405020304" pitchFamily="18" charset="0"/>
                        </a:rPr>
                        <a:t>Initate</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imatare</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endParaRPr>
                    </a:p>
                  </a:txBody>
                  <a:tcPr>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latin typeface="Times New Roman" panose="02020603050405020304" pitchFamily="18" charset="0"/>
                          <a:cs typeface="Times New Roman" panose="02020603050405020304" pitchFamily="18" charset="0"/>
                        </a:rPr>
                        <a:t>Conclusion</a:t>
                      </a:r>
                    </a:p>
                  </a:txBody>
                  <a:tcPr>
                    <a:solidFill>
                      <a:schemeClr val="tx2">
                        <a:lumMod val="40000"/>
                        <a:lumOff val="60000"/>
                      </a:schemeClr>
                    </a:solidFill>
                  </a:tcPr>
                </a:tc>
                <a:extLst>
                  <a:ext uri="{0D108BD9-81ED-4DB2-BD59-A6C34878D82A}">
                    <a16:rowId xmlns:a16="http://schemas.microsoft.com/office/drawing/2014/main" val="2687050107"/>
                  </a:ext>
                </a:extLst>
              </a:tr>
            </a:tbl>
          </a:graphicData>
        </a:graphic>
      </p:graphicFrame>
    </p:spTree>
    <p:extLst>
      <p:ext uri="{BB962C8B-B14F-4D97-AF65-F5344CB8AC3E}">
        <p14:creationId xmlns:p14="http://schemas.microsoft.com/office/powerpoint/2010/main" val="2452624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Religious Orders </a:t>
            </a:r>
            <a:r>
              <a:rPr lang="en-US" sz="2400" b="1" cap="none" dirty="0">
                <a:solidFill>
                  <a:schemeClr val="bg1"/>
                </a:solidFill>
                <a:latin typeface="Times New Roman" panose="02020603050405020304" pitchFamily="18" charset="0"/>
                <a:cs typeface="Times New Roman" panose="02020603050405020304" pitchFamily="18" charset="0"/>
              </a:rPr>
              <a:t>have used other methods</a:t>
            </a:r>
          </a:p>
        </p:txBody>
      </p:sp>
      <p:sp>
        <p:nvSpPr>
          <p:cNvPr id="3" name="Content Placeholder 2"/>
          <p:cNvSpPr>
            <a:spLocks noGrp="1"/>
          </p:cNvSpPr>
          <p:nvPr>
            <p:ph idx="1"/>
          </p:nvPr>
        </p:nvSpPr>
        <p:spPr>
          <a:xfrm>
            <a:off x="19974" y="457200"/>
            <a:ext cx="9124026" cy="6400800"/>
          </a:xfrm>
          <a:noFill/>
        </p:spPr>
        <p:txBody>
          <a:bodyPr anchor="t">
            <a:noAutofit/>
          </a:bodyPr>
          <a:lstStyle/>
          <a:p>
            <a:pPr marL="0" indent="0">
              <a:buNone/>
            </a:pPr>
            <a:r>
              <a:rPr lang="en-US" dirty="0" err="1" smtClean="0">
                <a:latin typeface="Times New Roman" panose="02020603050405020304" pitchFamily="18" charset="0"/>
                <a:cs typeface="Times New Roman" panose="02020603050405020304" pitchFamily="18" charset="0"/>
              </a:rPr>
              <a:t>Guigo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II's book The Ladder of Monks is subtitled "a letter on the contemplative life" and is considered the first description of methodical prayer in the western mystical tradition. In </a:t>
            </a:r>
            <a:r>
              <a:rPr lang="en-US" dirty="0" err="1">
                <a:latin typeface="Times New Roman" panose="02020603050405020304" pitchFamily="18" charset="0"/>
                <a:cs typeface="Times New Roman" panose="02020603050405020304" pitchFamily="18" charset="0"/>
              </a:rPr>
              <a:t>Guigo's</a:t>
            </a:r>
            <a:r>
              <a:rPr lang="en-US" dirty="0">
                <a:latin typeface="Times New Roman" panose="02020603050405020304" pitchFamily="18" charset="0"/>
                <a:cs typeface="Times New Roman" panose="02020603050405020304" pitchFamily="18" charset="0"/>
              </a:rPr>
              <a:t> four stages one first reads, which leads to think about (i.e. meditate on) the significance of the text; that process in turn leads the person to respond in prayer as the third stage. The fourth stage is when the prayer, in turn, points to the gift of quiet stillness in the presence of God, called contemplation. </a:t>
            </a:r>
            <a:r>
              <a:rPr lang="en-US" dirty="0" err="1">
                <a:latin typeface="Times New Roman" panose="02020603050405020304" pitchFamily="18" charset="0"/>
                <a:cs typeface="Times New Roman" panose="02020603050405020304" pitchFamily="18" charset="0"/>
              </a:rPr>
              <a:t>Guigo</a:t>
            </a:r>
            <a:r>
              <a:rPr lang="en-US" dirty="0">
                <a:latin typeface="Times New Roman" panose="02020603050405020304" pitchFamily="18" charset="0"/>
                <a:cs typeface="Times New Roman" panose="02020603050405020304" pitchFamily="18" charset="0"/>
              </a:rPr>
              <a:t> named the four steps of this "ladder" of prayer with the Latin terms </a:t>
            </a:r>
            <a:r>
              <a:rPr lang="en-US" dirty="0" err="1">
                <a:latin typeface="Times New Roman" panose="02020603050405020304" pitchFamily="18" charset="0"/>
                <a:cs typeface="Times New Roman" panose="02020603050405020304" pitchFamily="18" charset="0"/>
              </a:rPr>
              <a:t>lectio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meditatio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oratio</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contemplatio</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By the middle of 19th century, the historical critical approach to biblical analysis which had started over a century earlier, and focused on determining the historicity of gospel episodes, had taken away some of the emphasis on spreading Lectio Divina outside monastic communities. However, the early part of the 20th century witnessed a revival in the practice, and books and articles on Lectio Divina aimed at the general public began to appear by the middle of the century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438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Dei verbum ("Word of God") </a:t>
            </a:r>
          </a:p>
        </p:txBody>
      </p:sp>
      <p:sp>
        <p:nvSpPr>
          <p:cNvPr id="3" name="Content Placeholder 2"/>
          <p:cNvSpPr>
            <a:spLocks noGrp="1"/>
          </p:cNvSpPr>
          <p:nvPr>
            <p:ph idx="1"/>
          </p:nvPr>
        </p:nvSpPr>
        <p:spPr>
          <a:xfrm>
            <a:off x="19974" y="457200"/>
            <a:ext cx="9124026" cy="6400800"/>
          </a:xfrm>
          <a:noFill/>
        </p:spPr>
        <p:txBody>
          <a:bodyPr anchor="t">
            <a:noAutofit/>
          </a:bodyPr>
          <a:lstStyle/>
          <a:p>
            <a:pPr marL="0" indent="0">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1965, one of the principal documents of the Second Vatican Council, the dogmatic constitution Dei verbum ("Word of God") emphasized the use of Lectio Divina. On the 40th anniversary of Dei verbum in 2005, Pope Benedict XVI reaffirmed its importance and stated:</a:t>
            </a:r>
          </a:p>
          <a:p>
            <a:pPr marL="0"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sz="2000" dirty="0">
                <a:latin typeface="Times New Roman" panose="02020603050405020304" pitchFamily="18" charset="0"/>
                <a:cs typeface="Times New Roman" panose="02020603050405020304" pitchFamily="18" charset="0"/>
              </a:rPr>
              <a:t>I would like in particular to recall and recommend the ancient tradition of Lectio Divina: the diligent reading of Sacred Scripture accompanied by prayer brings about that intimate dialogue in which the person reading hears God who is speaking, and in praying, responds to him with trusting openness of heart [cf. Dei verbum, n. 25]. If it is effectively promoted, this practice will bring to the Church – I am convinced of it – a new spiritual springtime</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6188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November 6, 2005 Angelus </a:t>
            </a:r>
          </a:p>
        </p:txBody>
      </p:sp>
      <p:sp>
        <p:nvSpPr>
          <p:cNvPr id="3" name="Content Placeholder 2"/>
          <p:cNvSpPr>
            <a:spLocks noGrp="1"/>
          </p:cNvSpPr>
          <p:nvPr>
            <p:ph idx="1"/>
          </p:nvPr>
        </p:nvSpPr>
        <p:spPr>
          <a:xfrm>
            <a:off x="19974" y="457200"/>
            <a:ext cx="9124026" cy="6400800"/>
          </a:xfrm>
          <a:noFill/>
        </p:spPr>
        <p:txBody>
          <a:bodyPr anchor="t">
            <a:noAutofit/>
          </a:bodyPr>
          <a:lstStyle/>
          <a:p>
            <a:pPr marL="0" indent="0">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his November 6, 2005 Angelus address, Benedict XVI emphasized the role of the Holy Spirit in Lectio Divina: In his annual Lenten addresses to the priests of the Diocese of Rome, Pope Benedict – mainly after the 2008 Synod of Bishops on the Bible – emphasized Lectio </a:t>
            </a:r>
            <a:r>
              <a:rPr lang="en-US" dirty="0" err="1">
                <a:latin typeface="Times New Roman" panose="02020603050405020304" pitchFamily="18" charset="0"/>
                <a:cs typeface="Times New Roman" panose="02020603050405020304" pitchFamily="18" charset="0"/>
              </a:rPr>
              <a:t>Divina's</a:t>
            </a:r>
            <a:r>
              <a:rPr lang="en-US" dirty="0">
                <a:latin typeface="Times New Roman" panose="02020603050405020304" pitchFamily="18" charset="0"/>
                <a:cs typeface="Times New Roman" panose="02020603050405020304" pitchFamily="18" charset="0"/>
              </a:rPr>
              <a:t> importance, as in 2012, when he used Ephesians 4: 1–16 on a speech about certain problems facing the Church. Beforehand, he and Pope John Paul II had used a question-and-answer format. "One condition for Lectio Divina is that the mind and heart be illumined by the Holy Spirit, that is, by the same Spirit who inspired the Scriptures, and that they be approached with an attitude of "reverential hearing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989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noFill/>
        </p:spPr>
        <p:txBody>
          <a:bodyPr>
            <a:norm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Message</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974" y="457200"/>
            <a:ext cx="9124026" cy="6400800"/>
          </a:xfrm>
          <a:noFill/>
        </p:spPr>
        <p:txBody>
          <a:bodyPr anchor="t">
            <a:noAutofit/>
          </a:bodyPr>
          <a:lstStyle/>
          <a:p>
            <a:pPr marL="0" indent="0">
              <a:buNone/>
            </a:pPr>
            <a:r>
              <a:rPr lang="en-US" dirty="0" smtClean="0">
                <a:latin typeface="Times New Roman" panose="02020603050405020304" pitchFamily="18" charset="0"/>
                <a:cs typeface="Times New Roman" panose="02020603050405020304" pitchFamily="18" charset="0"/>
              </a:rPr>
              <a:t>Although </a:t>
            </a:r>
            <a:r>
              <a:rPr lang="en-US" dirty="0">
                <a:latin typeface="Times New Roman" panose="02020603050405020304" pitchFamily="18" charset="0"/>
                <a:cs typeface="Times New Roman" panose="02020603050405020304" pitchFamily="18" charset="0"/>
              </a:rPr>
              <a:t>Lectio Divina involves reading, it is less a practice of reading than one of listening to the inner message of the Scripture delivered through the Holy Spirit. Lectio Divina does not seek information or motivation, but communion with God. It does not treat Scripture as text to be studied, but as the "Living Word".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Theological analyses are generally avoided in Lectio Divina, where the focus is on Christ as the key that interprets the passage and relates it to the meditator. So rather than "dissecting peace" in an analytical manner, the practitioner of Lectio Divina "enters peace" and shares the peace of Christ. The focus will thus be on achieving peace via a closer communion with God rather than a biblical analysis of the passage. Similar other passages may be "Abide in my love", "I am the Good Shepherd", etc.</a:t>
            </a:r>
          </a:p>
        </p:txBody>
      </p:sp>
    </p:spTree>
    <p:extLst>
      <p:ext uri="{BB962C8B-B14F-4D97-AF65-F5344CB8AC3E}">
        <p14:creationId xmlns:p14="http://schemas.microsoft.com/office/powerpoint/2010/main" val="2023529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2539</TotalTime>
  <Words>3467</Words>
  <Application>Microsoft Office PowerPoint</Application>
  <PresentationFormat>On-screen Show (4:3)</PresentationFormat>
  <Paragraphs>121</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Century Gothic</vt:lpstr>
      <vt:lpstr>Times New Roman</vt:lpstr>
      <vt:lpstr>Wingdings</vt:lpstr>
      <vt:lpstr>Wingdings 3</vt:lpstr>
      <vt:lpstr>Slice</vt:lpstr>
      <vt:lpstr>Lectio Divina </vt:lpstr>
      <vt:lpstr>Sacred Scripture</vt:lpstr>
      <vt:lpstr>Sacred Tradition</vt:lpstr>
      <vt:lpstr>Sacred Tradition</vt:lpstr>
      <vt:lpstr>Religious Orders have used other methods</vt:lpstr>
      <vt:lpstr>Religious Orders have used other methods</vt:lpstr>
      <vt:lpstr>Dei verbum ("Word of God") </vt:lpstr>
      <vt:lpstr>November 6, 2005 Angelus </vt:lpstr>
      <vt:lpstr>Message</vt:lpstr>
      <vt:lpstr>Approach</vt:lpstr>
      <vt:lpstr>Individual and/or Groups</vt:lpstr>
      <vt:lpstr>Group Setting</vt:lpstr>
      <vt:lpstr>Lectio Divina</vt:lpstr>
      <vt:lpstr>Lectio Divina</vt:lpstr>
      <vt:lpstr>Lectio Divina</vt:lpstr>
      <vt:lpstr>Lectio (Reading) </vt:lpstr>
      <vt:lpstr>Meditatio (Meditation) </vt:lpstr>
      <vt:lpstr>Oratio (Prayer) </vt:lpstr>
      <vt:lpstr>Contemplatio (Contemplation)  </vt:lpstr>
      <vt:lpstr>Contemplatio (Contemplation)  </vt:lpstr>
      <vt:lpstr>Actio (Action)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Rosary and Ch. 1</dc:title>
  <dc:creator>Ronald Homes</dc:creator>
  <cp:lastModifiedBy>J Stoverink</cp:lastModifiedBy>
  <cp:revision>85</cp:revision>
  <cp:lastPrinted>1601-01-01T00:00:00Z</cp:lastPrinted>
  <dcterms:created xsi:type="dcterms:W3CDTF">2009-08-25T04:37:39Z</dcterms:created>
  <dcterms:modified xsi:type="dcterms:W3CDTF">2022-07-18T20:48:00Z</dcterms:modified>
</cp:coreProperties>
</file>